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8" r:id="rId2"/>
    <p:sldId id="259" r:id="rId3"/>
    <p:sldId id="256" r:id="rId4"/>
    <p:sldId id="257" r:id="rId5"/>
    <p:sldId id="260" r:id="rId6"/>
    <p:sldId id="261" r:id="rId7"/>
  </p:sldIdLst>
  <p:sldSz cx="7772400" cy="10058400"/>
  <p:notesSz cx="6858000" cy="9144000"/>
  <p:embeddedFontLst>
    <p:embeddedFont>
      <p:font typeface="Amatic SC" panose="00000500000000000000" pitchFamily="2" charset="-79"/>
      <p:regular r:id="rId9"/>
      <p:bold r:id="rId10"/>
    </p:embeddedFont>
    <p:embeddedFont>
      <p:font typeface="Arial Rounded MT Bold" panose="020F0704030504030204" pitchFamily="34" charset="0"/>
      <p:regular r:id="rId11"/>
    </p:embeddedFont>
    <p:embeddedFont>
      <p:font typeface="Avenir Next LT Pro Light" panose="020B0304020202020204" pitchFamily="34" charset="0"/>
      <p:regular r:id="rId12"/>
      <p:italic r:id="rId13"/>
    </p:embeddedFont>
    <p:embeddedFont>
      <p:font typeface="Beth Ellen" panose="020B0604020202020204" charset="0"/>
      <p:regular r:id="rId14"/>
    </p:embeddedFont>
    <p:embeddedFont>
      <p:font typeface="Calibri" panose="020F0502020204030204" pitchFamily="34" charset="0"/>
      <p:regular r:id="rId15"/>
      <p:bold r:id="rId16"/>
      <p:italic r:id="rId17"/>
      <p:boldItalic r:id="rId18"/>
    </p:embeddedFont>
    <p:embeddedFont>
      <p:font typeface="Century Schoolbook" panose="02040604050505020304" pitchFamily="18"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Roboto Condensed" panose="02000000000000000000" pitchFamily="2" charset="0"/>
      <p:regular r:id="rId27"/>
      <p:bold r:id="rId28"/>
      <p:italic r:id="rId29"/>
      <p:boldItalic r:id="rId30"/>
    </p:embeddedFont>
    <p:embeddedFont>
      <p:font typeface="Roboto Condensed Light" panose="02000000000000000000" pitchFamily="2" charset="0"/>
      <p:regular r:id="rId31"/>
      <p:bold r:id="rId32"/>
      <p:italic r:id="rId33"/>
      <p:boldItalic r:id="rId34"/>
    </p:embeddedFont>
    <p:embeddedFont>
      <p:font typeface="Roboto Light"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 Contact Info" id="{A3BC1C09-4D99-4EE6-9D53-B47E320E8C43}">
          <p14:sldIdLst>
            <p14:sldId id="258"/>
            <p14:sldId id="259"/>
          </p14:sldIdLst>
        </p14:section>
        <p14:section name="Chemistry Syllabus" id="{6F2989EE-47BF-4B30-88F5-43A229F3C932}">
          <p14:sldIdLst>
            <p14:sldId id="256"/>
            <p14:sldId id="257"/>
          </p14:sldIdLst>
        </p14:section>
        <p14:section name="Principles of Biomedical Science Syllabus" id="{8D83FB2C-8FE0-4C4E-AB7B-FBC89438A3FE}">
          <p14:sldIdLst>
            <p14:sldId id="260"/>
            <p14:sldId id="261"/>
          </p14:sldIdLst>
        </p14:section>
      </p14:sectionLst>
    </p:ex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4E652-29F5-47B0-A7FB-129164734E74}" v="53" dt="2022-08-26T19:17:58.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344" y="-39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9" Type="http://schemas.openxmlformats.org/officeDocument/2006/relationships/presProps" Target="presProps.xml"/><Relationship Id="rId21" Type="http://schemas.openxmlformats.org/officeDocument/2006/relationships/font" Target="fonts/font13.fntdata"/><Relationship Id="rId34" Type="http://schemas.openxmlformats.org/officeDocument/2006/relationships/font" Target="fonts/font2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font" Target="fonts/font24.fntdata"/><Relationship Id="rId37" Type="http://schemas.openxmlformats.org/officeDocument/2006/relationships/font" Target="fonts/font2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36" Type="http://schemas.openxmlformats.org/officeDocument/2006/relationships/font" Target="fonts/font28.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font" Target="fonts/font23.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 Id="rId35" Type="http://schemas.openxmlformats.org/officeDocument/2006/relationships/font" Target="fonts/font27.fntdata"/><Relationship Id="rId43" Type="http://schemas.microsoft.com/office/2016/11/relationships/changesInfo" Target="changesInfos/changesInfo1.xml"/><Relationship Id="rId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font" Target="fonts/font25.fntdata"/><Relationship Id="rId38" Type="http://schemas.openxmlformats.org/officeDocument/2006/relationships/font" Target="fonts/font3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Usai" userId="a949ec3f-1888-4f1a-9e71-bef0acbba186" providerId="ADAL" clId="{C164E652-29F5-47B0-A7FB-129164734E74}"/>
    <pc:docChg chg="undo custSel addSld delSld modSld sldOrd addSection delSection modSection">
      <pc:chgData name="Natasha Usai" userId="a949ec3f-1888-4f1a-9e71-bef0acbba186" providerId="ADAL" clId="{C164E652-29F5-47B0-A7FB-129164734E74}" dt="2022-08-26T19:19:09.833" v="1341" actId="1076"/>
      <pc:docMkLst>
        <pc:docMk/>
      </pc:docMkLst>
      <pc:sldChg chg="modSp mod ord">
        <pc:chgData name="Natasha Usai" userId="a949ec3f-1888-4f1a-9e71-bef0acbba186" providerId="ADAL" clId="{C164E652-29F5-47B0-A7FB-129164734E74}" dt="2022-08-26T18:55:14.105" v="951"/>
        <pc:sldMkLst>
          <pc:docMk/>
          <pc:sldMk cId="0" sldId="256"/>
        </pc:sldMkLst>
        <pc:spChg chg="mod">
          <ac:chgData name="Natasha Usai" userId="a949ec3f-1888-4f1a-9e71-bef0acbba186" providerId="ADAL" clId="{C164E652-29F5-47B0-A7FB-129164734E74}" dt="2022-08-26T17:49:56.470" v="64" actId="20577"/>
          <ac:spMkLst>
            <pc:docMk/>
            <pc:sldMk cId="0" sldId="256"/>
            <ac:spMk id="73" creationId="{00000000-0000-0000-0000-000000000000}"/>
          </ac:spMkLst>
        </pc:spChg>
      </pc:sldChg>
      <pc:sldChg chg="addSp delSp modSp ord">
        <pc:chgData name="Natasha Usai" userId="a949ec3f-1888-4f1a-9e71-bef0acbba186" providerId="ADAL" clId="{C164E652-29F5-47B0-A7FB-129164734E74}" dt="2022-08-26T19:17:58.107" v="1339" actId="1076"/>
        <pc:sldMkLst>
          <pc:docMk/>
          <pc:sldMk cId="0" sldId="257"/>
        </pc:sldMkLst>
        <pc:picChg chg="add mod">
          <ac:chgData name="Natasha Usai" userId="a949ec3f-1888-4f1a-9e71-bef0acbba186" providerId="ADAL" clId="{C164E652-29F5-47B0-A7FB-129164734E74}" dt="2022-08-26T19:17:58.107" v="1339" actId="1076"/>
          <ac:picMkLst>
            <pc:docMk/>
            <pc:sldMk cId="0" sldId="257"/>
            <ac:picMk id="2" creationId="{5B8F9BCD-2C5E-BDC9-BFFA-E6DCEC458370}"/>
          </ac:picMkLst>
        </pc:picChg>
        <pc:picChg chg="mod">
          <ac:chgData name="Natasha Usai" userId="a949ec3f-1888-4f1a-9e71-bef0acbba186" providerId="ADAL" clId="{C164E652-29F5-47B0-A7FB-129164734E74}" dt="2022-08-26T19:15:34.450" v="1333" actId="14826"/>
          <ac:picMkLst>
            <pc:docMk/>
            <pc:sldMk cId="0" sldId="257"/>
            <ac:picMk id="110" creationId="{00000000-0000-0000-0000-000000000000}"/>
          </ac:picMkLst>
        </pc:picChg>
        <pc:picChg chg="add del mod">
          <ac:chgData name="Natasha Usai" userId="a949ec3f-1888-4f1a-9e71-bef0acbba186" providerId="ADAL" clId="{C164E652-29F5-47B0-A7FB-129164734E74}" dt="2022-08-26T19:15:08.200" v="1332" actId="478"/>
          <ac:picMkLst>
            <pc:docMk/>
            <pc:sldMk cId="0" sldId="257"/>
            <ac:picMk id="6146" creationId="{7EBE5C36-7F21-170F-7739-53AF16F340ED}"/>
          </ac:picMkLst>
        </pc:picChg>
      </pc:sldChg>
      <pc:sldChg chg="addSp delSp modSp new mod ord modClrScheme chgLayout">
        <pc:chgData name="Natasha Usai" userId="a949ec3f-1888-4f1a-9e71-bef0acbba186" providerId="ADAL" clId="{C164E652-29F5-47B0-A7FB-129164734E74}" dt="2022-08-26T19:05:16.941" v="1047" actId="20577"/>
        <pc:sldMkLst>
          <pc:docMk/>
          <pc:sldMk cId="3871241203" sldId="258"/>
        </pc:sldMkLst>
        <pc:spChg chg="del mod ord">
          <ac:chgData name="Natasha Usai" userId="a949ec3f-1888-4f1a-9e71-bef0acbba186" providerId="ADAL" clId="{C164E652-29F5-47B0-A7FB-129164734E74}" dt="2022-08-26T17:45:18.781" v="3" actId="700"/>
          <ac:spMkLst>
            <pc:docMk/>
            <pc:sldMk cId="3871241203" sldId="258"/>
            <ac:spMk id="2" creationId="{0971B700-8D56-FDE5-4C7B-761215620C94}"/>
          </ac:spMkLst>
        </pc:spChg>
        <pc:spChg chg="add mod ord">
          <ac:chgData name="Natasha Usai" userId="a949ec3f-1888-4f1a-9e71-bef0acbba186" providerId="ADAL" clId="{C164E652-29F5-47B0-A7FB-129164734E74}" dt="2022-08-26T17:48:41.578" v="58" actId="255"/>
          <ac:spMkLst>
            <pc:docMk/>
            <pc:sldMk cId="3871241203" sldId="258"/>
            <ac:spMk id="3" creationId="{70E85944-1CA3-86DE-3B47-D1AAF9E3E20C}"/>
          </ac:spMkLst>
        </pc:spChg>
        <pc:spChg chg="add mod ord">
          <ac:chgData name="Natasha Usai" userId="a949ec3f-1888-4f1a-9e71-bef0acbba186" providerId="ADAL" clId="{C164E652-29F5-47B0-A7FB-129164734E74}" dt="2022-08-26T19:05:16.941" v="1047" actId="20577"/>
          <ac:spMkLst>
            <pc:docMk/>
            <pc:sldMk cId="3871241203" sldId="258"/>
            <ac:spMk id="4" creationId="{38C6FC75-7ED6-0E29-6A81-DE80D9346D60}"/>
          </ac:spMkLst>
        </pc:spChg>
        <pc:picChg chg="add mod">
          <ac:chgData name="Natasha Usai" userId="a949ec3f-1888-4f1a-9e71-bef0acbba186" providerId="ADAL" clId="{C164E652-29F5-47B0-A7FB-129164734E74}" dt="2022-08-26T17:48:07.863" v="56" actId="1076"/>
          <ac:picMkLst>
            <pc:docMk/>
            <pc:sldMk cId="3871241203" sldId="258"/>
            <ac:picMk id="2050" creationId="{8B69373F-C043-F96D-9B0A-CC4F9CF150FC}"/>
          </ac:picMkLst>
        </pc:picChg>
      </pc:sldChg>
      <pc:sldChg chg="addSp delSp modSp new mod modClrScheme chgLayout">
        <pc:chgData name="Natasha Usai" userId="a949ec3f-1888-4f1a-9e71-bef0acbba186" providerId="ADAL" clId="{C164E652-29F5-47B0-A7FB-129164734E74}" dt="2022-08-26T19:11:39.846" v="1328" actId="255"/>
        <pc:sldMkLst>
          <pc:docMk/>
          <pc:sldMk cId="192719512" sldId="259"/>
        </pc:sldMkLst>
        <pc:spChg chg="del mod ord">
          <ac:chgData name="Natasha Usai" userId="a949ec3f-1888-4f1a-9e71-bef0acbba186" providerId="ADAL" clId="{C164E652-29F5-47B0-A7FB-129164734E74}" dt="2022-08-26T17:56:16.833" v="66" actId="700"/>
          <ac:spMkLst>
            <pc:docMk/>
            <pc:sldMk cId="192719512" sldId="259"/>
            <ac:spMk id="2" creationId="{1CECF582-619F-3A24-86A5-9F4DFF493638}"/>
          </ac:spMkLst>
        </pc:spChg>
        <pc:spChg chg="add mod ord">
          <ac:chgData name="Natasha Usai" userId="a949ec3f-1888-4f1a-9e71-bef0acbba186" providerId="ADAL" clId="{C164E652-29F5-47B0-A7FB-129164734E74}" dt="2022-08-26T18:14:25.613" v="225" actId="255"/>
          <ac:spMkLst>
            <pc:docMk/>
            <pc:sldMk cId="192719512" sldId="259"/>
            <ac:spMk id="3" creationId="{A83D4E32-F2EE-E6E5-AE88-B79F8A3C3933}"/>
          </ac:spMkLst>
        </pc:spChg>
        <pc:spChg chg="add mod ord">
          <ac:chgData name="Natasha Usai" userId="a949ec3f-1888-4f1a-9e71-bef0acbba186" providerId="ADAL" clId="{C164E652-29F5-47B0-A7FB-129164734E74}" dt="2022-08-26T19:11:39.846" v="1328" actId="255"/>
          <ac:spMkLst>
            <pc:docMk/>
            <pc:sldMk cId="192719512" sldId="259"/>
            <ac:spMk id="4" creationId="{E19DD5D8-DB34-2BAB-EE9F-C8C2A5F41B0F}"/>
          </ac:spMkLst>
        </pc:spChg>
        <pc:graphicFrameChg chg="add del mod modGraphic">
          <ac:chgData name="Natasha Usai" userId="a949ec3f-1888-4f1a-9e71-bef0acbba186" providerId="ADAL" clId="{C164E652-29F5-47B0-A7FB-129164734E74}" dt="2022-08-26T18:57:54.555" v="1023" actId="27310"/>
          <ac:graphicFrameMkLst>
            <pc:docMk/>
            <pc:sldMk cId="192719512" sldId="259"/>
            <ac:graphicFrameMk id="6" creationId="{30201E6D-6B4A-DD30-A791-20707FB4DDC7}"/>
          </ac:graphicFrameMkLst>
        </pc:graphicFrameChg>
        <pc:graphicFrameChg chg="add del modGraphic">
          <ac:chgData name="Natasha Usai" userId="a949ec3f-1888-4f1a-9e71-bef0acbba186" providerId="ADAL" clId="{C164E652-29F5-47B0-A7FB-129164734E74}" dt="2022-08-26T18:58:44.836" v="1027" actId="478"/>
          <ac:graphicFrameMkLst>
            <pc:docMk/>
            <pc:sldMk cId="192719512" sldId="259"/>
            <ac:graphicFrameMk id="8" creationId="{28DC0497-DEED-2F96-CE15-D2648A2E9111}"/>
          </ac:graphicFrameMkLst>
        </pc:graphicFrameChg>
        <pc:graphicFrameChg chg="add del modGraphic">
          <ac:chgData name="Natasha Usai" userId="a949ec3f-1888-4f1a-9e71-bef0acbba186" providerId="ADAL" clId="{C164E652-29F5-47B0-A7FB-129164734E74}" dt="2022-08-26T18:58:45.641" v="1028" actId="478"/>
          <ac:graphicFrameMkLst>
            <pc:docMk/>
            <pc:sldMk cId="192719512" sldId="259"/>
            <ac:graphicFrameMk id="10" creationId="{AEC7A5E6-3A04-5FED-1171-19A7B7106108}"/>
          </ac:graphicFrameMkLst>
        </pc:graphicFrameChg>
        <pc:picChg chg="add mod">
          <ac:chgData name="Natasha Usai" userId="a949ec3f-1888-4f1a-9e71-bef0acbba186" providerId="ADAL" clId="{C164E652-29F5-47B0-A7FB-129164734E74}" dt="2022-08-26T19:10:56.923" v="1326" actId="1076"/>
          <ac:picMkLst>
            <pc:docMk/>
            <pc:sldMk cId="192719512" sldId="259"/>
            <ac:picMk id="3074" creationId="{43ACE9C1-19B8-5FFA-5F17-DB063E3F3108}"/>
          </ac:picMkLst>
        </pc:picChg>
      </pc:sldChg>
      <pc:sldChg chg="addSp delSp modSp add mod">
        <pc:chgData name="Natasha Usai" userId="a949ec3f-1888-4f1a-9e71-bef0acbba186" providerId="ADAL" clId="{C164E652-29F5-47B0-A7FB-129164734E74}" dt="2022-08-26T19:19:09.833" v="1341" actId="1076"/>
        <pc:sldMkLst>
          <pc:docMk/>
          <pc:sldMk cId="1310863734" sldId="260"/>
        </pc:sldMkLst>
        <pc:spChg chg="mod">
          <ac:chgData name="Natasha Usai" userId="a949ec3f-1888-4f1a-9e71-bef0acbba186" providerId="ADAL" clId="{C164E652-29F5-47B0-A7FB-129164734E74}" dt="2022-08-26T18:26:02.958" v="298" actId="255"/>
          <ac:spMkLst>
            <pc:docMk/>
            <pc:sldMk cId="1310863734" sldId="260"/>
            <ac:spMk id="73" creationId="{00000000-0000-0000-0000-000000000000}"/>
          </ac:spMkLst>
        </pc:spChg>
        <pc:spChg chg="mod">
          <ac:chgData name="Natasha Usai" userId="a949ec3f-1888-4f1a-9e71-bef0acbba186" providerId="ADAL" clId="{C164E652-29F5-47B0-A7FB-129164734E74}" dt="2022-08-26T18:39:30.055" v="698" actId="14100"/>
          <ac:spMkLst>
            <pc:docMk/>
            <pc:sldMk cId="1310863734" sldId="260"/>
            <ac:spMk id="76" creationId="{00000000-0000-0000-0000-000000000000}"/>
          </ac:spMkLst>
        </pc:spChg>
        <pc:spChg chg="mod">
          <ac:chgData name="Natasha Usai" userId="a949ec3f-1888-4f1a-9e71-bef0acbba186" providerId="ADAL" clId="{C164E652-29F5-47B0-A7FB-129164734E74}" dt="2022-08-26T18:39:06.201" v="697" actId="2711"/>
          <ac:spMkLst>
            <pc:docMk/>
            <pc:sldMk cId="1310863734" sldId="260"/>
            <ac:spMk id="77" creationId="{00000000-0000-0000-0000-000000000000}"/>
          </ac:spMkLst>
        </pc:spChg>
        <pc:spChg chg="mod">
          <ac:chgData name="Natasha Usai" userId="a949ec3f-1888-4f1a-9e71-bef0acbba186" providerId="ADAL" clId="{C164E652-29F5-47B0-A7FB-129164734E74}" dt="2022-08-26T18:15:15.361" v="265" actId="255"/>
          <ac:spMkLst>
            <pc:docMk/>
            <pc:sldMk cId="1310863734" sldId="260"/>
            <ac:spMk id="82" creationId="{00000000-0000-0000-0000-000000000000}"/>
          </ac:spMkLst>
        </pc:spChg>
        <pc:picChg chg="mod">
          <ac:chgData name="Natasha Usai" userId="a949ec3f-1888-4f1a-9e71-bef0acbba186" providerId="ADAL" clId="{C164E652-29F5-47B0-A7FB-129164734E74}" dt="2022-08-26T18:21:24.256" v="281" actId="14826"/>
          <ac:picMkLst>
            <pc:docMk/>
            <pc:sldMk cId="1310863734" sldId="260"/>
            <ac:picMk id="54" creationId="{00000000-0000-0000-0000-000000000000}"/>
          </ac:picMkLst>
        </pc:picChg>
        <pc:picChg chg="mod">
          <ac:chgData name="Natasha Usai" userId="a949ec3f-1888-4f1a-9e71-bef0acbba186" providerId="ADAL" clId="{C164E652-29F5-47B0-A7FB-129164734E74}" dt="2022-08-26T18:16:47.942" v="267" actId="688"/>
          <ac:picMkLst>
            <pc:docMk/>
            <pc:sldMk cId="1310863734" sldId="260"/>
            <ac:picMk id="85" creationId="{00000000-0000-0000-0000-000000000000}"/>
          </ac:picMkLst>
        </pc:picChg>
        <pc:picChg chg="mod">
          <ac:chgData name="Natasha Usai" userId="a949ec3f-1888-4f1a-9e71-bef0acbba186" providerId="ADAL" clId="{C164E652-29F5-47B0-A7FB-129164734E74}" dt="2022-08-26T18:17:54.702" v="269" actId="14826"/>
          <ac:picMkLst>
            <pc:docMk/>
            <pc:sldMk cId="1310863734" sldId="260"/>
            <ac:picMk id="86" creationId="{00000000-0000-0000-0000-000000000000}"/>
          </ac:picMkLst>
        </pc:picChg>
        <pc:picChg chg="mod">
          <ac:chgData name="Natasha Usai" userId="a949ec3f-1888-4f1a-9e71-bef0acbba186" providerId="ADAL" clId="{C164E652-29F5-47B0-A7FB-129164734E74}" dt="2022-08-26T19:19:09.833" v="1341" actId="1076"/>
          <ac:picMkLst>
            <pc:docMk/>
            <pc:sldMk cId="1310863734" sldId="260"/>
            <ac:picMk id="87" creationId="{00000000-0000-0000-0000-000000000000}"/>
          </ac:picMkLst>
        </pc:picChg>
        <pc:picChg chg="mod">
          <ac:chgData name="Natasha Usai" userId="a949ec3f-1888-4f1a-9e71-bef0acbba186" providerId="ADAL" clId="{C164E652-29F5-47B0-A7FB-129164734E74}" dt="2022-08-26T18:17:59.797" v="270" actId="1076"/>
          <ac:picMkLst>
            <pc:docMk/>
            <pc:sldMk cId="1310863734" sldId="260"/>
            <ac:picMk id="88" creationId="{00000000-0000-0000-0000-000000000000}"/>
          </ac:picMkLst>
        </pc:picChg>
        <pc:picChg chg="mod">
          <ac:chgData name="Natasha Usai" userId="a949ec3f-1888-4f1a-9e71-bef0acbba186" providerId="ADAL" clId="{C164E652-29F5-47B0-A7FB-129164734E74}" dt="2022-08-26T19:19:08.272" v="1340" actId="1076"/>
          <ac:picMkLst>
            <pc:docMk/>
            <pc:sldMk cId="1310863734" sldId="260"/>
            <ac:picMk id="89" creationId="{00000000-0000-0000-0000-000000000000}"/>
          </ac:picMkLst>
        </pc:picChg>
        <pc:picChg chg="add del">
          <ac:chgData name="Natasha Usai" userId="a949ec3f-1888-4f1a-9e71-bef0acbba186" providerId="ADAL" clId="{C164E652-29F5-47B0-A7FB-129164734E74}" dt="2022-08-26T18:48:52.358" v="869"/>
          <ac:picMkLst>
            <pc:docMk/>
            <pc:sldMk cId="1310863734" sldId="260"/>
            <ac:picMk id="5122" creationId="{7E73F0DC-6FDB-3E2A-E505-14D1D91D95E4}"/>
          </ac:picMkLst>
        </pc:picChg>
      </pc:sldChg>
      <pc:sldChg chg="addSp delSp modSp add mod">
        <pc:chgData name="Natasha Usai" userId="a949ec3f-1888-4f1a-9e71-bef0acbba186" providerId="ADAL" clId="{C164E652-29F5-47B0-A7FB-129164734E74}" dt="2022-08-26T19:17:12.314" v="1336" actId="14826"/>
        <pc:sldMkLst>
          <pc:docMk/>
          <pc:sldMk cId="2244546277" sldId="261"/>
        </pc:sldMkLst>
        <pc:spChg chg="mod">
          <ac:chgData name="Natasha Usai" userId="a949ec3f-1888-4f1a-9e71-bef0acbba186" providerId="ADAL" clId="{C164E652-29F5-47B0-A7FB-129164734E74}" dt="2022-08-26T18:43:44.950" v="803" actId="1076"/>
          <ac:spMkLst>
            <pc:docMk/>
            <pc:sldMk cId="2244546277" sldId="261"/>
            <ac:spMk id="100" creationId="{00000000-0000-0000-0000-000000000000}"/>
          </ac:spMkLst>
        </pc:spChg>
        <pc:spChg chg="add del">
          <ac:chgData name="Natasha Usai" userId="a949ec3f-1888-4f1a-9e71-bef0acbba186" providerId="ADAL" clId="{C164E652-29F5-47B0-A7FB-129164734E74}" dt="2022-08-26T18:43:30.080" v="802" actId="478"/>
          <ac:spMkLst>
            <pc:docMk/>
            <pc:sldMk cId="2244546277" sldId="261"/>
            <ac:spMk id="101" creationId="{00000000-0000-0000-0000-000000000000}"/>
          </ac:spMkLst>
        </pc:spChg>
        <pc:spChg chg="mod">
          <ac:chgData name="Natasha Usai" userId="a949ec3f-1888-4f1a-9e71-bef0acbba186" providerId="ADAL" clId="{C164E652-29F5-47B0-A7FB-129164734E74}" dt="2022-08-26T18:42:13.777" v="746" actId="20577"/>
          <ac:spMkLst>
            <pc:docMk/>
            <pc:sldMk cId="2244546277" sldId="261"/>
            <ac:spMk id="102" creationId="{00000000-0000-0000-0000-000000000000}"/>
          </ac:spMkLst>
        </pc:spChg>
        <pc:spChg chg="add del mod">
          <ac:chgData name="Natasha Usai" userId="a949ec3f-1888-4f1a-9e71-bef0acbba186" providerId="ADAL" clId="{C164E652-29F5-47B0-A7FB-129164734E74}" dt="2022-08-26T18:43:53.079" v="804" actId="1076"/>
          <ac:spMkLst>
            <pc:docMk/>
            <pc:sldMk cId="2244546277" sldId="261"/>
            <ac:spMk id="103" creationId="{00000000-0000-0000-0000-000000000000}"/>
          </ac:spMkLst>
        </pc:spChg>
        <pc:spChg chg="del mod">
          <ac:chgData name="Natasha Usai" userId="a949ec3f-1888-4f1a-9e71-bef0acbba186" providerId="ADAL" clId="{C164E652-29F5-47B0-A7FB-129164734E74}" dt="2022-08-26T18:43:59.375" v="805" actId="478"/>
          <ac:spMkLst>
            <pc:docMk/>
            <pc:sldMk cId="2244546277" sldId="261"/>
            <ac:spMk id="104" creationId="{00000000-0000-0000-0000-000000000000}"/>
          </ac:spMkLst>
        </pc:spChg>
        <pc:spChg chg="mod">
          <ac:chgData name="Natasha Usai" userId="a949ec3f-1888-4f1a-9e71-bef0acbba186" providerId="ADAL" clId="{C164E652-29F5-47B0-A7FB-129164734E74}" dt="2022-08-26T18:42:10.736" v="744" actId="20577"/>
          <ac:spMkLst>
            <pc:docMk/>
            <pc:sldMk cId="2244546277" sldId="261"/>
            <ac:spMk id="105" creationId="{00000000-0000-0000-0000-000000000000}"/>
          </ac:spMkLst>
        </pc:spChg>
        <pc:spChg chg="mod">
          <ac:chgData name="Natasha Usai" userId="a949ec3f-1888-4f1a-9e71-bef0acbba186" providerId="ADAL" clId="{C164E652-29F5-47B0-A7FB-129164734E74}" dt="2022-08-26T18:42:48.116" v="791" actId="20577"/>
          <ac:spMkLst>
            <pc:docMk/>
            <pc:sldMk cId="2244546277" sldId="261"/>
            <ac:spMk id="106" creationId="{00000000-0000-0000-0000-000000000000}"/>
          </ac:spMkLst>
        </pc:spChg>
        <pc:spChg chg="del mod">
          <ac:chgData name="Natasha Usai" userId="a949ec3f-1888-4f1a-9e71-bef0acbba186" providerId="ADAL" clId="{C164E652-29F5-47B0-A7FB-129164734E74}" dt="2022-08-26T18:44:07.915" v="807" actId="478"/>
          <ac:spMkLst>
            <pc:docMk/>
            <pc:sldMk cId="2244546277" sldId="261"/>
            <ac:spMk id="107" creationId="{00000000-0000-0000-0000-000000000000}"/>
          </ac:spMkLst>
        </pc:spChg>
        <pc:spChg chg="mod">
          <ac:chgData name="Natasha Usai" userId="a949ec3f-1888-4f1a-9e71-bef0acbba186" providerId="ADAL" clId="{C164E652-29F5-47B0-A7FB-129164734E74}" dt="2022-08-26T18:46:27.579" v="865" actId="20577"/>
          <ac:spMkLst>
            <pc:docMk/>
            <pc:sldMk cId="2244546277" sldId="261"/>
            <ac:spMk id="113" creationId="{00000000-0000-0000-0000-000000000000}"/>
          </ac:spMkLst>
        </pc:spChg>
        <pc:picChg chg="add del mod">
          <ac:chgData name="Natasha Usai" userId="a949ec3f-1888-4f1a-9e71-bef0acbba186" providerId="ADAL" clId="{C164E652-29F5-47B0-A7FB-129164734E74}" dt="2022-08-26T19:16:56.537" v="1335"/>
          <ac:picMkLst>
            <pc:docMk/>
            <pc:sldMk cId="2244546277" sldId="261"/>
            <ac:picMk id="2" creationId="{0E56F079-522B-AAEF-B404-5E37943DC8A1}"/>
          </ac:picMkLst>
        </pc:picChg>
        <pc:picChg chg="mod">
          <ac:chgData name="Natasha Usai" userId="a949ec3f-1888-4f1a-9e71-bef0acbba186" providerId="ADAL" clId="{C164E652-29F5-47B0-A7FB-129164734E74}" dt="2022-08-26T18:47:08.065" v="866" actId="1076"/>
          <ac:picMkLst>
            <pc:docMk/>
            <pc:sldMk cId="2244546277" sldId="261"/>
            <ac:picMk id="109" creationId="{00000000-0000-0000-0000-000000000000}"/>
          </ac:picMkLst>
        </pc:picChg>
        <pc:picChg chg="mod">
          <ac:chgData name="Natasha Usai" userId="a949ec3f-1888-4f1a-9e71-bef0acbba186" providerId="ADAL" clId="{C164E652-29F5-47B0-A7FB-129164734E74}" dt="2022-08-26T19:17:12.314" v="1336" actId="14826"/>
          <ac:picMkLst>
            <pc:docMk/>
            <pc:sldMk cId="2244546277" sldId="261"/>
            <ac:picMk id="110" creationId="{00000000-0000-0000-0000-000000000000}"/>
          </ac:picMkLst>
        </pc:picChg>
        <pc:picChg chg="add mod">
          <ac:chgData name="Natasha Usai" userId="a949ec3f-1888-4f1a-9e71-bef0acbba186" providerId="ADAL" clId="{C164E652-29F5-47B0-A7FB-129164734E74}" dt="2022-08-26T18:47:11.517" v="867" actId="1076"/>
          <ac:picMkLst>
            <pc:docMk/>
            <pc:sldMk cId="2244546277" sldId="261"/>
            <ac:picMk id="4098" creationId="{2AFCDDDB-4C10-D791-796F-A007753DE020}"/>
          </ac:picMkLst>
        </pc:picChg>
      </pc:sldChg>
      <pc:sldChg chg="new del">
        <pc:chgData name="Natasha Usai" userId="a949ec3f-1888-4f1a-9e71-bef0acbba186" providerId="ADAL" clId="{C164E652-29F5-47B0-A7FB-129164734E74}" dt="2022-08-26T19:09:05.884" v="1222" actId="47"/>
        <pc:sldMkLst>
          <pc:docMk/>
          <pc:sldMk cId="686850075" sldId="262"/>
        </pc:sldMkLst>
      </pc:sldChg>
      <pc:sldChg chg="modSp new del mod">
        <pc:chgData name="Natasha Usai" userId="a949ec3f-1888-4f1a-9e71-bef0acbba186" providerId="ADAL" clId="{C164E652-29F5-47B0-A7FB-129164734E74}" dt="2022-08-26T19:10:04.034" v="1259" actId="47"/>
        <pc:sldMkLst>
          <pc:docMk/>
          <pc:sldMk cId="944231673" sldId="262"/>
        </pc:sldMkLst>
        <pc:spChg chg="mod">
          <ac:chgData name="Natasha Usai" userId="a949ec3f-1888-4f1a-9e71-bef0acbba186" providerId="ADAL" clId="{C164E652-29F5-47B0-A7FB-129164734E74}" dt="2022-08-26T19:09:30.116" v="1243" actId="20577"/>
          <ac:spMkLst>
            <pc:docMk/>
            <pc:sldMk cId="944231673" sldId="262"/>
            <ac:spMk id="2" creationId="{9BE26E75-B549-1925-E84E-3C6889880CFE}"/>
          </ac:spMkLst>
        </pc:spChg>
        <pc:spChg chg="mod">
          <ac:chgData name="Natasha Usai" userId="a949ec3f-1888-4f1a-9e71-bef0acbba186" providerId="ADAL" clId="{C164E652-29F5-47B0-A7FB-129164734E74}" dt="2022-08-26T19:09:40.439" v="1258" actId="20577"/>
          <ac:spMkLst>
            <pc:docMk/>
            <pc:sldMk cId="944231673" sldId="262"/>
            <ac:spMk id="3" creationId="{50EE5952-ACFF-6070-EB5D-6DA65244E3B5}"/>
          </ac:spMkLst>
        </pc:spChg>
      </pc:sldChg>
      <pc:sldChg chg="new del">
        <pc:chgData name="Natasha Usai" userId="a949ec3f-1888-4f1a-9e71-bef0acbba186" providerId="ADAL" clId="{C164E652-29F5-47B0-A7FB-129164734E74}" dt="2022-08-26T18:53:00.218" v="871" actId="47"/>
        <pc:sldMkLst>
          <pc:docMk/>
          <pc:sldMk cId="1462881352"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4"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1dc649ea8_0_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1dc649ea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611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1dc649ea8_0_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1dc649ea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09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264945" y="5542289"/>
            <a:ext cx="7242600" cy="15498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113100" tIns="113100" rIns="113100" bIns="113100" anchor="t" anchorCtr="0">
            <a:noAutofit/>
          </a:bodyPr>
          <a:lstStyle>
            <a:lvl1pPr marL="457200" lvl="0" indent="-368300" algn="ctr">
              <a:spcBef>
                <a:spcPts val="0"/>
              </a:spcBef>
              <a:spcAft>
                <a:spcPts val="0"/>
              </a:spcAft>
              <a:buSzPts val="22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113100" tIns="113100" rIns="113100" bIns="113100" anchor="t"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500"/>
          </a:xfrm>
          <a:prstGeom prst="rect">
            <a:avLst/>
          </a:prstGeom>
        </p:spPr>
        <p:txBody>
          <a:bodyPr spcFirstLastPara="1" wrap="square" lIns="113100" tIns="113100" rIns="113100" bIns="11310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113100" tIns="113100" rIns="113100" bIns="11310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8000100"/>
          </a:xfrm>
          <a:prstGeom prst="rect">
            <a:avLst/>
          </a:prstGeom>
        </p:spPr>
        <p:txBody>
          <a:bodyPr spcFirstLastPara="1" wrap="square" lIns="113100" tIns="113100" rIns="113100" bIns="113100" anchor="ctr" anchorCtr="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4198575" y="1415969"/>
            <a:ext cx="3261600" cy="7225800"/>
          </a:xfrm>
          <a:prstGeom prst="rect">
            <a:avLst/>
          </a:prstGeom>
        </p:spPr>
        <p:txBody>
          <a:bodyPr spcFirstLastPara="1" wrap="square" lIns="113100" tIns="113100" rIns="113100" bIns="113100" anchor="ctr"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113100" tIns="113100" rIns="113100" bIns="113100" anchor="t" anchorCtr="0">
            <a:no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2000"/>
              </a:spcBef>
              <a:spcAft>
                <a:spcPts val="0"/>
              </a:spcAft>
              <a:buClr>
                <a:schemeClr val="dk2"/>
              </a:buClr>
              <a:buSzPts val="1700"/>
              <a:buChar char="○"/>
              <a:defRPr sz="1700">
                <a:solidFill>
                  <a:schemeClr val="dk2"/>
                </a:solidFill>
              </a:defRPr>
            </a:lvl2pPr>
            <a:lvl3pPr marL="1371600" lvl="2" indent="-336550">
              <a:lnSpc>
                <a:spcPct val="115000"/>
              </a:lnSpc>
              <a:spcBef>
                <a:spcPts val="2000"/>
              </a:spcBef>
              <a:spcAft>
                <a:spcPts val="0"/>
              </a:spcAft>
              <a:buClr>
                <a:schemeClr val="dk2"/>
              </a:buClr>
              <a:buSzPts val="1700"/>
              <a:buChar char="■"/>
              <a:defRPr sz="1700">
                <a:solidFill>
                  <a:schemeClr val="dk2"/>
                </a:solidFill>
              </a:defRPr>
            </a:lvl3pPr>
            <a:lvl4pPr marL="1828800" lvl="3" indent="-336550">
              <a:lnSpc>
                <a:spcPct val="115000"/>
              </a:lnSpc>
              <a:spcBef>
                <a:spcPts val="2000"/>
              </a:spcBef>
              <a:spcAft>
                <a:spcPts val="0"/>
              </a:spcAft>
              <a:buClr>
                <a:schemeClr val="dk2"/>
              </a:buClr>
              <a:buSzPts val="1700"/>
              <a:buChar char="●"/>
              <a:defRPr sz="1700">
                <a:solidFill>
                  <a:schemeClr val="dk2"/>
                </a:solidFill>
              </a:defRPr>
            </a:lvl4pPr>
            <a:lvl5pPr marL="2286000" lvl="4" indent="-336550">
              <a:lnSpc>
                <a:spcPct val="115000"/>
              </a:lnSpc>
              <a:spcBef>
                <a:spcPts val="2000"/>
              </a:spcBef>
              <a:spcAft>
                <a:spcPts val="0"/>
              </a:spcAft>
              <a:buClr>
                <a:schemeClr val="dk2"/>
              </a:buClr>
              <a:buSzPts val="1700"/>
              <a:buChar char="○"/>
              <a:defRPr sz="1700">
                <a:solidFill>
                  <a:schemeClr val="dk2"/>
                </a:solidFill>
              </a:defRPr>
            </a:lvl5pPr>
            <a:lvl6pPr marL="2743200" lvl="5" indent="-336550">
              <a:lnSpc>
                <a:spcPct val="115000"/>
              </a:lnSpc>
              <a:spcBef>
                <a:spcPts val="2000"/>
              </a:spcBef>
              <a:spcAft>
                <a:spcPts val="0"/>
              </a:spcAft>
              <a:buClr>
                <a:schemeClr val="dk2"/>
              </a:buClr>
              <a:buSzPts val="1700"/>
              <a:buChar char="■"/>
              <a:defRPr sz="1700">
                <a:solidFill>
                  <a:schemeClr val="dk2"/>
                </a:solidFill>
              </a:defRPr>
            </a:lvl6pPr>
            <a:lvl7pPr marL="3200400" lvl="6" indent="-336550">
              <a:lnSpc>
                <a:spcPct val="115000"/>
              </a:lnSpc>
              <a:spcBef>
                <a:spcPts val="2000"/>
              </a:spcBef>
              <a:spcAft>
                <a:spcPts val="0"/>
              </a:spcAft>
              <a:buClr>
                <a:schemeClr val="dk2"/>
              </a:buClr>
              <a:buSzPts val="1700"/>
              <a:buChar char="●"/>
              <a:defRPr sz="1700">
                <a:solidFill>
                  <a:schemeClr val="dk2"/>
                </a:solidFill>
              </a:defRPr>
            </a:lvl7pPr>
            <a:lvl8pPr marL="3657600" lvl="7" indent="-336550">
              <a:lnSpc>
                <a:spcPct val="115000"/>
              </a:lnSpc>
              <a:spcBef>
                <a:spcPts val="2000"/>
              </a:spcBef>
              <a:spcAft>
                <a:spcPts val="0"/>
              </a:spcAft>
              <a:buClr>
                <a:schemeClr val="dk2"/>
              </a:buClr>
              <a:buSzPts val="1700"/>
              <a:buChar char="○"/>
              <a:defRPr sz="1700">
                <a:solidFill>
                  <a:schemeClr val="dk2"/>
                </a:solidFill>
              </a:defRPr>
            </a:lvl8pPr>
            <a:lvl9pPr marL="4114800" lvl="8" indent="-336550">
              <a:lnSpc>
                <a:spcPct val="115000"/>
              </a:lnSpc>
              <a:spcBef>
                <a:spcPts val="2000"/>
              </a:spcBef>
              <a:spcAft>
                <a:spcPts val="200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natashau@spokaneschools.org" TargetMode="Externa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png"/><Relationship Id="rId1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2.svg"/><Relationship Id="rId17"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26.sv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1.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4.png"/><Relationship Id="rId9" Type="http://schemas.openxmlformats.org/officeDocument/2006/relationships/image" Target="../media/image19.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8C6FC75-7ED6-0E29-6A81-DE80D9346D60}"/>
              </a:ext>
            </a:extLst>
          </p:cNvPr>
          <p:cNvSpPr>
            <a:spLocks noGrp="1"/>
          </p:cNvSpPr>
          <p:nvPr>
            <p:ph type="body" idx="1"/>
          </p:nvPr>
        </p:nvSpPr>
        <p:spPr>
          <a:xfrm>
            <a:off x="1336650" y="8270928"/>
            <a:ext cx="5429910" cy="1183200"/>
          </a:xfrm>
        </p:spPr>
        <p:txBody>
          <a:bodyPr/>
          <a:lstStyle/>
          <a:p>
            <a:pPr algn="ctr"/>
            <a:r>
              <a:rPr lang="en-US" sz="3200" dirty="0">
                <a:latin typeface="Arial Rounded MT Bold" panose="020F0704030504030204" pitchFamily="34" charset="0"/>
              </a:rPr>
              <a:t>2022 – 2023 School Year</a:t>
            </a:r>
          </a:p>
          <a:p>
            <a:pPr algn="ctr"/>
            <a:r>
              <a:rPr lang="en-US" sz="3200" dirty="0">
                <a:latin typeface="Arial Rounded MT Bold" panose="020F0704030504030204" pitchFamily="34" charset="0"/>
              </a:rPr>
              <a:t>Rogers High School</a:t>
            </a:r>
          </a:p>
        </p:txBody>
      </p:sp>
      <p:sp>
        <p:nvSpPr>
          <p:cNvPr id="3" name="Title 2">
            <a:extLst>
              <a:ext uri="{FF2B5EF4-FFF2-40B4-BE49-F238E27FC236}">
                <a16:creationId xmlns:a16="http://schemas.microsoft.com/office/drawing/2014/main" id="{70E85944-1CA3-86DE-3B47-D1AAF9E3E20C}"/>
              </a:ext>
            </a:extLst>
          </p:cNvPr>
          <p:cNvSpPr>
            <a:spLocks noGrp="1"/>
          </p:cNvSpPr>
          <p:nvPr>
            <p:ph type="title" idx="4294967295"/>
          </p:nvPr>
        </p:nvSpPr>
        <p:spPr>
          <a:xfrm>
            <a:off x="209708" y="906145"/>
            <a:ext cx="7242175" cy="1120775"/>
          </a:xfrm>
        </p:spPr>
        <p:txBody>
          <a:bodyPr/>
          <a:lstStyle/>
          <a:p>
            <a:pPr algn="ctr"/>
            <a:r>
              <a:rPr lang="en-US" sz="4400" dirty="0">
                <a:latin typeface="Arial Rounded MT Bold" panose="020F0704030504030204" pitchFamily="34" charset="0"/>
              </a:rPr>
              <a:t>Welcome Back!</a:t>
            </a:r>
          </a:p>
        </p:txBody>
      </p:sp>
      <p:pic>
        <p:nvPicPr>
          <p:cNvPr id="2050" name="Picture 2" descr="welcome classroom">
            <a:extLst>
              <a:ext uri="{FF2B5EF4-FFF2-40B4-BE49-F238E27FC236}">
                <a16:creationId xmlns:a16="http://schemas.microsoft.com/office/drawing/2014/main" id="{8B69373F-C043-F96D-9B0A-CC4F9CF15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 y="1728628"/>
            <a:ext cx="6601143" cy="660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24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3D4E32-F2EE-E6E5-AE88-B79F8A3C3933}"/>
              </a:ext>
            </a:extLst>
          </p:cNvPr>
          <p:cNvSpPr>
            <a:spLocks noGrp="1"/>
          </p:cNvSpPr>
          <p:nvPr>
            <p:ph type="title"/>
          </p:nvPr>
        </p:nvSpPr>
        <p:spPr/>
        <p:txBody>
          <a:bodyPr/>
          <a:lstStyle/>
          <a:p>
            <a:pPr algn="ctr"/>
            <a:r>
              <a:rPr lang="en-US" sz="3600" dirty="0"/>
              <a:t>Contact Information for Ms. Usai</a:t>
            </a:r>
          </a:p>
        </p:txBody>
      </p:sp>
      <p:sp>
        <p:nvSpPr>
          <p:cNvPr id="4" name="Text Placeholder 3">
            <a:extLst>
              <a:ext uri="{FF2B5EF4-FFF2-40B4-BE49-F238E27FC236}">
                <a16:creationId xmlns:a16="http://schemas.microsoft.com/office/drawing/2014/main" id="{E19DD5D8-DB34-2BAB-EE9F-C8C2A5F41B0F}"/>
              </a:ext>
            </a:extLst>
          </p:cNvPr>
          <p:cNvSpPr>
            <a:spLocks noGrp="1"/>
          </p:cNvSpPr>
          <p:nvPr>
            <p:ph type="body" idx="1"/>
          </p:nvPr>
        </p:nvSpPr>
        <p:spPr>
          <a:xfrm>
            <a:off x="264945" y="1845733"/>
            <a:ext cx="7242600" cy="7088996"/>
          </a:xfrm>
        </p:spPr>
        <p:txBody>
          <a:bodyPr/>
          <a:lstStyle/>
          <a:p>
            <a:pPr marL="88900" indent="0">
              <a:buNone/>
            </a:pPr>
            <a:r>
              <a:rPr lang="en-US" sz="2800" dirty="0"/>
              <a:t>Please feel free to contact me with any questions or concerns!</a:t>
            </a:r>
          </a:p>
          <a:p>
            <a:pPr marL="88900" indent="0">
              <a:buNone/>
            </a:pPr>
            <a:endParaRPr lang="en-US" sz="2800" dirty="0"/>
          </a:p>
          <a:p>
            <a:pPr marL="88900" indent="0">
              <a:buNone/>
            </a:pPr>
            <a:r>
              <a:rPr lang="en-US" sz="2800" dirty="0"/>
              <a:t>Natasha Usai (</a:t>
            </a:r>
            <a:r>
              <a:rPr lang="en-US" sz="2800" i="1" dirty="0"/>
              <a:t>she/her</a:t>
            </a:r>
            <a:r>
              <a:rPr lang="en-US" sz="2800" dirty="0"/>
              <a:t>)</a:t>
            </a:r>
          </a:p>
          <a:p>
            <a:r>
              <a:rPr lang="en-US" sz="2800" dirty="0"/>
              <a:t>Email: </a:t>
            </a:r>
            <a:r>
              <a:rPr lang="en-US" sz="2800" dirty="0">
                <a:hlinkClick r:id="rId2"/>
              </a:rPr>
              <a:t>natashau@spokaneschools.org</a:t>
            </a:r>
            <a:endParaRPr lang="en-US" sz="2800" dirty="0"/>
          </a:p>
          <a:p>
            <a:r>
              <a:rPr lang="en-US" sz="2800" dirty="0"/>
              <a:t>Phone: 509.354.6644</a:t>
            </a:r>
          </a:p>
          <a:p>
            <a:r>
              <a:rPr lang="en-US" sz="2800" dirty="0"/>
              <a:t>Room #: R303</a:t>
            </a:r>
          </a:p>
          <a:p>
            <a:endParaRPr lang="en-US" sz="2800" dirty="0"/>
          </a:p>
          <a:p>
            <a:endParaRPr lang="en-US" sz="2800" dirty="0"/>
          </a:p>
          <a:p>
            <a:pPr marL="88900" indent="0">
              <a:buNone/>
            </a:pPr>
            <a:r>
              <a:rPr lang="en-US" sz="2800" dirty="0"/>
              <a:t>I teach Chemistry and Principles of Biomedical Science. Click the links below for class syllabi.</a:t>
            </a:r>
          </a:p>
          <a:p>
            <a:pPr marL="88900" indent="0">
              <a:buNone/>
            </a:pPr>
            <a:r>
              <a:rPr lang="en-US" sz="2800" dirty="0">
                <a:hlinkClick r:id="rId3" action="ppaction://hlinksldjump"/>
              </a:rPr>
              <a:t>Chemistry Syllabus</a:t>
            </a:r>
            <a:endParaRPr lang="en-US" sz="2800" dirty="0"/>
          </a:p>
          <a:p>
            <a:pPr marL="88900" indent="0">
              <a:buNone/>
            </a:pPr>
            <a:r>
              <a:rPr lang="en-US" sz="2800" dirty="0">
                <a:hlinkClick r:id="rId4" action="ppaction://hlinksldjump"/>
              </a:rPr>
              <a:t>Principles of Biomedical Science Syllabus</a:t>
            </a:r>
            <a:endParaRPr lang="en-US" sz="2800" dirty="0"/>
          </a:p>
        </p:txBody>
      </p:sp>
      <p:pic>
        <p:nvPicPr>
          <p:cNvPr id="3074" name="Picture 2" descr="Clientmoji">
            <a:extLst>
              <a:ext uri="{FF2B5EF4-FFF2-40B4-BE49-F238E27FC236}">
                <a16:creationId xmlns:a16="http://schemas.microsoft.com/office/drawing/2014/main" id="{43ACE9C1-19B8-5FFA-5F17-DB063E3F31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701" y="4187437"/>
            <a:ext cx="2077897" cy="207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19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21155" b="23866"/>
          <a:stretch/>
        </p:blipFill>
        <p:spPr>
          <a:xfrm>
            <a:off x="364250" y="1981406"/>
            <a:ext cx="3356100" cy="1845066"/>
          </a:xfrm>
          <a:prstGeom prst="rect">
            <a:avLst/>
          </a:prstGeom>
          <a:noFill/>
          <a:ln>
            <a:noFill/>
          </a:ln>
        </p:spPr>
      </p:pic>
      <p:grpSp>
        <p:nvGrpSpPr>
          <p:cNvPr id="55" name="Google Shape;55;p13"/>
          <p:cNvGrpSpPr/>
          <p:nvPr/>
        </p:nvGrpSpPr>
        <p:grpSpPr>
          <a:xfrm>
            <a:off x="5967575" y="8152996"/>
            <a:ext cx="1505888" cy="1306553"/>
            <a:chOff x="6863388" y="2660925"/>
            <a:chExt cx="1709100" cy="1876423"/>
          </a:xfrm>
        </p:grpSpPr>
        <p:sp>
          <p:nvSpPr>
            <p:cNvPr id="56" name="Google Shape;56;p13"/>
            <p:cNvSpPr txBox="1"/>
            <p:nvPr/>
          </p:nvSpPr>
          <p:spPr>
            <a:xfrm>
              <a:off x="6863388" y="2660925"/>
              <a:ext cx="1709100" cy="446400"/>
            </a:xfrm>
            <a:prstGeom prst="rect">
              <a:avLst/>
            </a:prstGeom>
            <a:noFill/>
            <a:ln>
              <a:noFill/>
            </a:ln>
          </p:spPr>
          <p:txBody>
            <a:bodyPr spcFirstLastPara="1" wrap="square" lIns="77700" tIns="77700" rIns="77700" bIns="77700" anchor="b" anchorCtr="0">
              <a:noAutofit/>
            </a:bodyPr>
            <a:lstStyle/>
            <a:p>
              <a:pPr marL="0" lvl="0" indent="0" algn="ctr" rtl="0">
                <a:lnSpc>
                  <a:spcPct val="115000"/>
                </a:lnSpc>
                <a:spcBef>
                  <a:spcPts val="0"/>
                </a:spcBef>
                <a:spcAft>
                  <a:spcPts val="0"/>
                </a:spcAft>
                <a:buNone/>
              </a:pPr>
              <a:r>
                <a:rPr lang="en" b="1">
                  <a:latin typeface="Roboto"/>
                  <a:ea typeface="Roboto"/>
                  <a:cs typeface="Roboto"/>
                  <a:sym typeface="Roboto"/>
                </a:rPr>
                <a:t>CLEAN UP</a:t>
              </a:r>
              <a:endParaRPr b="1">
                <a:latin typeface="Roboto"/>
                <a:ea typeface="Roboto"/>
                <a:cs typeface="Roboto"/>
                <a:sym typeface="Roboto"/>
              </a:endParaRPr>
            </a:p>
          </p:txBody>
        </p:sp>
        <p:sp>
          <p:nvSpPr>
            <p:cNvPr id="57" name="Google Shape;57;p13"/>
            <p:cNvSpPr txBox="1"/>
            <p:nvPr/>
          </p:nvSpPr>
          <p:spPr>
            <a:xfrm>
              <a:off x="6863388" y="3117748"/>
              <a:ext cx="1709100" cy="1419600"/>
            </a:xfrm>
            <a:prstGeom prst="rect">
              <a:avLst/>
            </a:prstGeom>
            <a:noFill/>
            <a:ln>
              <a:noFill/>
            </a:ln>
          </p:spPr>
          <p:txBody>
            <a:bodyPr spcFirstLastPara="1" wrap="square" lIns="77700" tIns="77700" rIns="77700" bIns="77700" anchor="t" anchorCtr="0">
              <a:noAutofit/>
            </a:bodyPr>
            <a:lstStyle/>
            <a:p>
              <a:pPr marL="0" lvl="0" indent="0" algn="ctr" rtl="0">
                <a:lnSpc>
                  <a:spcPct val="115000"/>
                </a:lnSpc>
                <a:spcBef>
                  <a:spcPts val="0"/>
                </a:spcBef>
                <a:spcAft>
                  <a:spcPts val="1400"/>
                </a:spcAft>
                <a:buNone/>
              </a:pPr>
              <a:r>
                <a:rPr lang="en" sz="1200">
                  <a:latin typeface="Roboto"/>
                  <a:ea typeface="Roboto"/>
                  <a:cs typeface="Roboto"/>
                  <a:sym typeface="Roboto"/>
                </a:rPr>
                <a:t>Pick up materials, return any books or items to the correct location</a:t>
              </a:r>
              <a:endParaRPr sz="1200">
                <a:latin typeface="Roboto"/>
                <a:ea typeface="Roboto"/>
                <a:cs typeface="Roboto"/>
                <a:sym typeface="Roboto"/>
              </a:endParaRPr>
            </a:p>
          </p:txBody>
        </p:sp>
      </p:grpSp>
      <p:grpSp>
        <p:nvGrpSpPr>
          <p:cNvPr id="58" name="Google Shape;58;p13"/>
          <p:cNvGrpSpPr/>
          <p:nvPr/>
        </p:nvGrpSpPr>
        <p:grpSpPr>
          <a:xfrm>
            <a:off x="4133160" y="8160246"/>
            <a:ext cx="1505903" cy="1424431"/>
            <a:chOff x="4781399" y="2671337"/>
            <a:chExt cx="1709118" cy="2045715"/>
          </a:xfrm>
        </p:grpSpPr>
        <p:sp>
          <p:nvSpPr>
            <p:cNvPr id="59" name="Google Shape;59;p13"/>
            <p:cNvSpPr txBox="1"/>
            <p:nvPr/>
          </p:nvSpPr>
          <p:spPr>
            <a:xfrm>
              <a:off x="4781399" y="2671337"/>
              <a:ext cx="1709100" cy="446400"/>
            </a:xfrm>
            <a:prstGeom prst="rect">
              <a:avLst/>
            </a:prstGeom>
            <a:noFill/>
            <a:ln>
              <a:noFill/>
            </a:ln>
          </p:spPr>
          <p:txBody>
            <a:bodyPr spcFirstLastPara="1" wrap="square" lIns="77700" tIns="77700" rIns="77700" bIns="77700" anchor="b" anchorCtr="0">
              <a:noAutofit/>
            </a:bodyPr>
            <a:lstStyle/>
            <a:p>
              <a:pPr marL="0" lvl="0" indent="0" algn="ctr" rtl="0">
                <a:lnSpc>
                  <a:spcPct val="115000"/>
                </a:lnSpc>
                <a:spcBef>
                  <a:spcPts val="0"/>
                </a:spcBef>
                <a:spcAft>
                  <a:spcPts val="0"/>
                </a:spcAft>
                <a:buNone/>
              </a:pPr>
              <a:r>
                <a:rPr lang="en" b="1">
                  <a:latin typeface="Roboto"/>
                  <a:ea typeface="Roboto"/>
                  <a:cs typeface="Roboto"/>
                  <a:sym typeface="Roboto"/>
                </a:rPr>
                <a:t>CLASS WORK</a:t>
              </a:r>
              <a:endParaRPr b="1">
                <a:latin typeface="Roboto"/>
                <a:ea typeface="Roboto"/>
                <a:cs typeface="Roboto"/>
                <a:sym typeface="Roboto"/>
              </a:endParaRPr>
            </a:p>
          </p:txBody>
        </p:sp>
        <p:sp>
          <p:nvSpPr>
            <p:cNvPr id="60" name="Google Shape;60;p13"/>
            <p:cNvSpPr txBox="1"/>
            <p:nvPr/>
          </p:nvSpPr>
          <p:spPr>
            <a:xfrm>
              <a:off x="4781416" y="3117752"/>
              <a:ext cx="1709100" cy="1599300"/>
            </a:xfrm>
            <a:prstGeom prst="rect">
              <a:avLst/>
            </a:prstGeom>
            <a:noFill/>
            <a:ln>
              <a:noFill/>
            </a:ln>
          </p:spPr>
          <p:txBody>
            <a:bodyPr spcFirstLastPara="1" wrap="square" lIns="77700" tIns="77700" rIns="77700" bIns="77700" anchor="t" anchorCtr="0">
              <a:noAutofit/>
            </a:bodyPr>
            <a:lstStyle/>
            <a:p>
              <a:pPr marL="0" lvl="0" indent="0" algn="ctr" rtl="0">
                <a:lnSpc>
                  <a:spcPct val="115000"/>
                </a:lnSpc>
                <a:spcBef>
                  <a:spcPts val="0"/>
                </a:spcBef>
                <a:spcAft>
                  <a:spcPts val="1400"/>
                </a:spcAft>
                <a:buNone/>
              </a:pPr>
              <a:r>
                <a:rPr lang="en" sz="1200">
                  <a:latin typeface="Roboto"/>
                  <a:ea typeface="Roboto"/>
                  <a:cs typeface="Roboto"/>
                  <a:sym typeface="Roboto"/>
                </a:rPr>
                <a:t>Group work, Independent working time, notes, etc...</a:t>
              </a:r>
              <a:endParaRPr sz="1200">
                <a:latin typeface="Roboto"/>
                <a:ea typeface="Roboto"/>
                <a:cs typeface="Roboto"/>
                <a:sym typeface="Roboto"/>
              </a:endParaRPr>
            </a:p>
          </p:txBody>
        </p:sp>
      </p:grpSp>
      <p:grpSp>
        <p:nvGrpSpPr>
          <p:cNvPr id="61" name="Google Shape;61;p13"/>
          <p:cNvGrpSpPr/>
          <p:nvPr/>
        </p:nvGrpSpPr>
        <p:grpSpPr>
          <a:xfrm>
            <a:off x="2298725" y="8160246"/>
            <a:ext cx="1508883" cy="1424424"/>
            <a:chOff x="2699416" y="2671337"/>
            <a:chExt cx="1712500" cy="2045704"/>
          </a:xfrm>
        </p:grpSpPr>
        <p:sp>
          <p:nvSpPr>
            <p:cNvPr id="62" name="Google Shape;62;p13"/>
            <p:cNvSpPr txBox="1"/>
            <p:nvPr/>
          </p:nvSpPr>
          <p:spPr>
            <a:xfrm>
              <a:off x="2702816" y="2671337"/>
              <a:ext cx="1709100" cy="446400"/>
            </a:xfrm>
            <a:prstGeom prst="rect">
              <a:avLst/>
            </a:prstGeom>
            <a:noFill/>
            <a:ln>
              <a:noFill/>
            </a:ln>
          </p:spPr>
          <p:txBody>
            <a:bodyPr spcFirstLastPara="1" wrap="square" lIns="77700" tIns="77700" rIns="77700" bIns="77700" anchor="b" anchorCtr="0">
              <a:noAutofit/>
            </a:bodyPr>
            <a:lstStyle/>
            <a:p>
              <a:pPr marL="0" lvl="0" indent="0" algn="ctr" rtl="0">
                <a:lnSpc>
                  <a:spcPct val="115000"/>
                </a:lnSpc>
                <a:spcBef>
                  <a:spcPts val="0"/>
                </a:spcBef>
                <a:spcAft>
                  <a:spcPts val="0"/>
                </a:spcAft>
                <a:buNone/>
              </a:pPr>
              <a:r>
                <a:rPr lang="en" b="1">
                  <a:latin typeface="Roboto"/>
                  <a:ea typeface="Roboto"/>
                  <a:cs typeface="Roboto"/>
                  <a:sym typeface="Roboto"/>
                </a:rPr>
                <a:t>WARM-UP</a:t>
              </a:r>
              <a:endParaRPr b="1">
                <a:latin typeface="Roboto"/>
                <a:ea typeface="Roboto"/>
                <a:cs typeface="Roboto"/>
                <a:sym typeface="Roboto"/>
              </a:endParaRPr>
            </a:p>
          </p:txBody>
        </p:sp>
        <p:sp>
          <p:nvSpPr>
            <p:cNvPr id="63" name="Google Shape;63;p13"/>
            <p:cNvSpPr txBox="1"/>
            <p:nvPr/>
          </p:nvSpPr>
          <p:spPr>
            <a:xfrm>
              <a:off x="2699416" y="3117741"/>
              <a:ext cx="1709100" cy="1599300"/>
            </a:xfrm>
            <a:prstGeom prst="rect">
              <a:avLst/>
            </a:prstGeom>
            <a:noFill/>
            <a:ln>
              <a:noFill/>
            </a:ln>
          </p:spPr>
          <p:txBody>
            <a:bodyPr spcFirstLastPara="1" wrap="square" lIns="77700" tIns="77700" rIns="77700" bIns="77700" anchor="t" anchorCtr="0">
              <a:noAutofit/>
            </a:bodyPr>
            <a:lstStyle/>
            <a:p>
              <a:pPr marL="0" lvl="0" indent="0" algn="ctr" rtl="0">
                <a:lnSpc>
                  <a:spcPct val="115000"/>
                </a:lnSpc>
                <a:spcBef>
                  <a:spcPts val="0"/>
                </a:spcBef>
                <a:spcAft>
                  <a:spcPts val="1400"/>
                </a:spcAft>
                <a:buNone/>
              </a:pPr>
              <a:r>
                <a:rPr lang="en" sz="1200">
                  <a:latin typeface="Roboto"/>
                  <a:ea typeface="Roboto"/>
                  <a:cs typeface="Roboto"/>
                  <a:sym typeface="Roboto"/>
                </a:rPr>
                <a:t>Short exercises, quick writes, word problems, etc...</a:t>
              </a:r>
              <a:endParaRPr sz="1200">
                <a:latin typeface="Roboto"/>
                <a:ea typeface="Roboto"/>
                <a:cs typeface="Roboto"/>
                <a:sym typeface="Roboto"/>
              </a:endParaRPr>
            </a:p>
          </p:txBody>
        </p:sp>
      </p:grpSp>
      <p:grpSp>
        <p:nvGrpSpPr>
          <p:cNvPr id="64" name="Google Shape;64;p13"/>
          <p:cNvGrpSpPr/>
          <p:nvPr/>
        </p:nvGrpSpPr>
        <p:grpSpPr>
          <a:xfrm>
            <a:off x="423850" y="8152996"/>
            <a:ext cx="1546331" cy="1431680"/>
            <a:chOff x="571536" y="2660925"/>
            <a:chExt cx="1755000" cy="2056125"/>
          </a:xfrm>
        </p:grpSpPr>
        <p:sp>
          <p:nvSpPr>
            <p:cNvPr id="65" name="Google Shape;65;p13"/>
            <p:cNvSpPr txBox="1"/>
            <p:nvPr/>
          </p:nvSpPr>
          <p:spPr>
            <a:xfrm>
              <a:off x="594488" y="2660925"/>
              <a:ext cx="1709100" cy="446400"/>
            </a:xfrm>
            <a:prstGeom prst="rect">
              <a:avLst/>
            </a:prstGeom>
            <a:noFill/>
            <a:ln>
              <a:noFill/>
            </a:ln>
          </p:spPr>
          <p:txBody>
            <a:bodyPr spcFirstLastPara="1" wrap="square" lIns="77700" tIns="77700" rIns="228450" bIns="77700" anchor="b" anchorCtr="0">
              <a:noAutofit/>
            </a:bodyPr>
            <a:lstStyle/>
            <a:p>
              <a:pPr marL="0" lvl="0" indent="0" algn="ctr" rtl="0">
                <a:lnSpc>
                  <a:spcPct val="115000"/>
                </a:lnSpc>
                <a:spcBef>
                  <a:spcPts val="0"/>
                </a:spcBef>
                <a:spcAft>
                  <a:spcPts val="0"/>
                </a:spcAft>
                <a:buNone/>
              </a:pPr>
              <a:r>
                <a:rPr lang="en" b="1">
                  <a:latin typeface="Roboto"/>
                  <a:ea typeface="Roboto"/>
                  <a:cs typeface="Roboto"/>
                  <a:sym typeface="Roboto"/>
                </a:rPr>
                <a:t>TURN IN...</a:t>
              </a:r>
              <a:endParaRPr b="1">
                <a:latin typeface="Roboto"/>
                <a:ea typeface="Roboto"/>
                <a:cs typeface="Roboto"/>
                <a:sym typeface="Roboto"/>
              </a:endParaRPr>
            </a:p>
          </p:txBody>
        </p:sp>
        <p:sp>
          <p:nvSpPr>
            <p:cNvPr id="66" name="Google Shape;66;p13"/>
            <p:cNvSpPr txBox="1"/>
            <p:nvPr/>
          </p:nvSpPr>
          <p:spPr>
            <a:xfrm>
              <a:off x="571536" y="3117750"/>
              <a:ext cx="1755000" cy="1599300"/>
            </a:xfrm>
            <a:prstGeom prst="rect">
              <a:avLst/>
            </a:prstGeom>
            <a:noFill/>
            <a:ln>
              <a:noFill/>
            </a:ln>
          </p:spPr>
          <p:txBody>
            <a:bodyPr spcFirstLastPara="1" wrap="square" lIns="77700" tIns="77700" rIns="77700" bIns="77700" anchor="t" anchorCtr="0">
              <a:noAutofit/>
            </a:bodyPr>
            <a:lstStyle/>
            <a:p>
              <a:pPr marL="0" lvl="0" indent="0" algn="ctr" rtl="0">
                <a:lnSpc>
                  <a:spcPct val="115000"/>
                </a:lnSpc>
                <a:spcBef>
                  <a:spcPts val="0"/>
                </a:spcBef>
                <a:spcAft>
                  <a:spcPts val="1400"/>
                </a:spcAft>
                <a:buNone/>
              </a:pPr>
              <a:r>
                <a:rPr lang="en" sz="1200">
                  <a:latin typeface="Roboto"/>
                  <a:ea typeface="Roboto"/>
                  <a:cs typeface="Roboto"/>
                  <a:sym typeface="Roboto"/>
                </a:rPr>
                <a:t>Homework or projects</a:t>
              </a:r>
              <a:endParaRPr sz="1200">
                <a:latin typeface="Roboto"/>
                <a:ea typeface="Roboto"/>
                <a:cs typeface="Roboto"/>
                <a:sym typeface="Roboto"/>
              </a:endParaRPr>
            </a:p>
          </p:txBody>
        </p:sp>
      </p:grpSp>
      <p:sp>
        <p:nvSpPr>
          <p:cNvPr id="67" name="Google Shape;67;p13"/>
          <p:cNvSpPr txBox="1"/>
          <p:nvPr/>
        </p:nvSpPr>
        <p:spPr>
          <a:xfrm>
            <a:off x="268800" y="4211750"/>
            <a:ext cx="3530400" cy="3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b="1" dirty="0">
                <a:latin typeface="Amatic SC"/>
                <a:ea typeface="Amatic SC"/>
                <a:cs typeface="Amatic SC"/>
                <a:sym typeface="Amatic SC"/>
              </a:rPr>
              <a:t>BE</a:t>
            </a:r>
            <a:r>
              <a:rPr lang="en" sz="2900" dirty="0">
                <a:latin typeface="Amatic SC"/>
                <a:ea typeface="Amatic SC"/>
                <a:cs typeface="Amatic SC"/>
                <a:sym typeface="Amatic SC"/>
              </a:rPr>
              <a:t> </a:t>
            </a:r>
            <a:r>
              <a:rPr lang="en" sz="2900" b="1" dirty="0">
                <a:latin typeface="Amatic SC"/>
                <a:ea typeface="Amatic SC"/>
                <a:cs typeface="Amatic SC"/>
                <a:sym typeface="Amatic SC"/>
              </a:rPr>
              <a:t>RESPONSIBLE</a:t>
            </a:r>
            <a:endParaRPr sz="2900" b="1" dirty="0">
              <a:latin typeface="Amatic SC"/>
              <a:ea typeface="Amatic SC"/>
              <a:cs typeface="Amatic SC"/>
              <a:sym typeface="Amatic SC"/>
            </a:endParaRPr>
          </a:p>
          <a:p>
            <a:pPr marL="0" lvl="0" indent="0" algn="ctr" rtl="0">
              <a:spcBef>
                <a:spcPts val="0"/>
              </a:spcBef>
              <a:spcAft>
                <a:spcPts val="0"/>
              </a:spcAft>
              <a:buNone/>
            </a:pPr>
            <a:r>
              <a:rPr lang="en" sz="1200" dirty="0">
                <a:latin typeface="Roboto Light"/>
                <a:ea typeface="Roboto Light"/>
                <a:cs typeface="Roboto Light"/>
                <a:sym typeface="Roboto Light"/>
              </a:rPr>
              <a:t>Come to class on time and be prepared with class materials. Follow class rules and procedures.</a:t>
            </a:r>
            <a:endParaRPr sz="1200" dirty="0">
              <a:latin typeface="Roboto Light"/>
              <a:ea typeface="Roboto Light"/>
              <a:cs typeface="Roboto Light"/>
              <a:sym typeface="Roboto Light"/>
            </a:endParaRPr>
          </a:p>
          <a:p>
            <a:pPr marL="0" lvl="0" indent="0" algn="ctr" rtl="0">
              <a:spcBef>
                <a:spcPts val="0"/>
              </a:spcBef>
              <a:spcAft>
                <a:spcPts val="0"/>
              </a:spcAft>
              <a:buNone/>
            </a:pPr>
            <a:endParaRPr sz="1200" dirty="0">
              <a:latin typeface="Roboto Light"/>
              <a:ea typeface="Roboto Light"/>
              <a:cs typeface="Roboto Light"/>
              <a:sym typeface="Roboto Light"/>
            </a:endParaRPr>
          </a:p>
          <a:p>
            <a:pPr marL="0" lvl="0" indent="0" algn="ctr" rtl="0">
              <a:spcBef>
                <a:spcPts val="0"/>
              </a:spcBef>
              <a:spcAft>
                <a:spcPts val="0"/>
              </a:spcAft>
              <a:buNone/>
            </a:pPr>
            <a:r>
              <a:rPr lang="en" sz="2900" b="1" dirty="0">
                <a:latin typeface="Amatic SC"/>
                <a:ea typeface="Amatic SC"/>
                <a:cs typeface="Amatic SC"/>
                <a:sym typeface="Amatic SC"/>
              </a:rPr>
              <a:t>BE</a:t>
            </a:r>
            <a:r>
              <a:rPr lang="en" sz="2900" dirty="0">
                <a:latin typeface="Amatic SC"/>
                <a:ea typeface="Amatic SC"/>
                <a:cs typeface="Amatic SC"/>
                <a:sym typeface="Amatic SC"/>
              </a:rPr>
              <a:t> </a:t>
            </a:r>
            <a:r>
              <a:rPr lang="en" sz="2900" b="1" dirty="0">
                <a:latin typeface="Amatic SC"/>
                <a:ea typeface="Amatic SC"/>
                <a:cs typeface="Amatic SC"/>
                <a:sym typeface="Amatic SC"/>
              </a:rPr>
              <a:t>RESPECTFUL</a:t>
            </a:r>
            <a:endParaRPr sz="2900" b="1" dirty="0">
              <a:latin typeface="Amatic SC"/>
              <a:ea typeface="Amatic SC"/>
              <a:cs typeface="Amatic SC"/>
              <a:sym typeface="Amatic SC"/>
            </a:endParaRPr>
          </a:p>
          <a:p>
            <a:pPr marL="0" lvl="0" indent="0" algn="ctr" rtl="0">
              <a:spcBef>
                <a:spcPts val="0"/>
              </a:spcBef>
              <a:spcAft>
                <a:spcPts val="0"/>
              </a:spcAft>
              <a:buNone/>
            </a:pPr>
            <a:r>
              <a:rPr lang="en" sz="1200" dirty="0">
                <a:latin typeface="Roboto Light"/>
                <a:ea typeface="Roboto Light"/>
                <a:cs typeface="Roboto Light"/>
                <a:sym typeface="Roboto Light"/>
              </a:rPr>
              <a:t>Respect yourself, your peers, your teacher, and class supplies. Respect is the foundation of this classroom! </a:t>
            </a:r>
            <a:endParaRPr sz="1200" dirty="0">
              <a:latin typeface="Roboto Light"/>
              <a:ea typeface="Roboto Light"/>
              <a:cs typeface="Roboto Light"/>
              <a:sym typeface="Roboto Light"/>
            </a:endParaRPr>
          </a:p>
          <a:p>
            <a:pPr marL="0" lvl="0" indent="0" algn="ctr" rtl="0">
              <a:spcBef>
                <a:spcPts val="0"/>
              </a:spcBef>
              <a:spcAft>
                <a:spcPts val="0"/>
              </a:spcAft>
              <a:buNone/>
            </a:pPr>
            <a:endParaRPr sz="1200" dirty="0">
              <a:latin typeface="Roboto Light"/>
              <a:ea typeface="Roboto Light"/>
              <a:cs typeface="Roboto Light"/>
              <a:sym typeface="Roboto Light"/>
            </a:endParaRPr>
          </a:p>
          <a:p>
            <a:pPr marL="0" lvl="0" indent="0" algn="ctr" rtl="0">
              <a:spcBef>
                <a:spcPts val="0"/>
              </a:spcBef>
              <a:spcAft>
                <a:spcPts val="0"/>
              </a:spcAft>
              <a:buNone/>
            </a:pPr>
            <a:r>
              <a:rPr lang="en" sz="2900" b="1" dirty="0">
                <a:latin typeface="Amatic SC"/>
                <a:ea typeface="Amatic SC"/>
                <a:cs typeface="Amatic SC"/>
                <a:sym typeface="Amatic SC"/>
              </a:rPr>
              <a:t>DO YOUR</a:t>
            </a:r>
            <a:r>
              <a:rPr lang="en" sz="2900" dirty="0">
                <a:latin typeface="Amatic SC"/>
                <a:ea typeface="Amatic SC"/>
                <a:cs typeface="Amatic SC"/>
                <a:sym typeface="Amatic SC"/>
              </a:rPr>
              <a:t> </a:t>
            </a:r>
            <a:r>
              <a:rPr lang="en" sz="2900" b="1" dirty="0">
                <a:latin typeface="Amatic SC"/>
                <a:ea typeface="Amatic SC"/>
                <a:cs typeface="Amatic SC"/>
                <a:sym typeface="Amatic SC"/>
              </a:rPr>
              <a:t>BEST</a:t>
            </a:r>
            <a:endParaRPr sz="2900" b="1" dirty="0">
              <a:latin typeface="Amatic SC"/>
              <a:ea typeface="Amatic SC"/>
              <a:cs typeface="Amatic SC"/>
              <a:sym typeface="Amatic SC"/>
            </a:endParaRPr>
          </a:p>
          <a:p>
            <a:pPr marL="0" lvl="0" indent="0" algn="ctr" rtl="0">
              <a:spcBef>
                <a:spcPts val="0"/>
              </a:spcBef>
              <a:spcAft>
                <a:spcPts val="0"/>
              </a:spcAft>
              <a:buNone/>
            </a:pPr>
            <a:r>
              <a:rPr lang="en" sz="1200" dirty="0">
                <a:latin typeface="Roboto Light"/>
                <a:ea typeface="Roboto Light"/>
                <a:cs typeface="Roboto Light"/>
                <a:sym typeface="Roboto Light"/>
              </a:rPr>
              <a:t>Put effort into your work and participate in class. It’s ok if you try and fail but it’s not ok to fail to try!</a:t>
            </a:r>
            <a:endParaRPr sz="1200" dirty="0">
              <a:latin typeface="Roboto Light"/>
              <a:ea typeface="Roboto Light"/>
              <a:cs typeface="Roboto Light"/>
              <a:sym typeface="Roboto Light"/>
            </a:endParaRPr>
          </a:p>
        </p:txBody>
      </p:sp>
      <p:pic>
        <p:nvPicPr>
          <p:cNvPr id="68" name="Google Shape;68;p13"/>
          <p:cNvPicPr preferRelativeResize="0"/>
          <p:nvPr/>
        </p:nvPicPr>
        <p:blipFill rotWithShape="1">
          <a:blip r:embed="rId4">
            <a:alphaModFix/>
          </a:blip>
          <a:srcRect t="15747" b="24286"/>
          <a:stretch/>
        </p:blipFill>
        <p:spPr>
          <a:xfrm>
            <a:off x="845525" y="3456600"/>
            <a:ext cx="2313306" cy="863700"/>
          </a:xfrm>
          <a:prstGeom prst="rect">
            <a:avLst/>
          </a:prstGeom>
          <a:noFill/>
          <a:ln>
            <a:noFill/>
          </a:ln>
        </p:spPr>
      </p:pic>
      <p:pic>
        <p:nvPicPr>
          <p:cNvPr id="69" name="Google Shape;69;p13"/>
          <p:cNvPicPr preferRelativeResize="0"/>
          <p:nvPr/>
        </p:nvPicPr>
        <p:blipFill>
          <a:blip r:embed="rId5">
            <a:alphaModFix/>
          </a:blip>
          <a:stretch>
            <a:fillRect/>
          </a:stretch>
        </p:blipFill>
        <p:spPr>
          <a:xfrm rot="8671263" flipH="1">
            <a:off x="1398034" y="370649"/>
            <a:ext cx="1076602" cy="1154675"/>
          </a:xfrm>
          <a:prstGeom prst="rect">
            <a:avLst/>
          </a:prstGeom>
          <a:noFill/>
          <a:ln>
            <a:noFill/>
          </a:ln>
        </p:spPr>
      </p:pic>
      <p:sp>
        <p:nvSpPr>
          <p:cNvPr id="70" name="Google Shape;70;p13"/>
          <p:cNvSpPr txBox="1"/>
          <p:nvPr/>
        </p:nvSpPr>
        <p:spPr>
          <a:xfrm>
            <a:off x="868513" y="1374088"/>
            <a:ext cx="3045600" cy="59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b="1">
                <a:latin typeface="Amatic SC"/>
                <a:ea typeface="Amatic SC"/>
                <a:cs typeface="Amatic SC"/>
                <a:sym typeface="Amatic SC"/>
              </a:rPr>
              <a:t>CONTACT</a:t>
            </a:r>
            <a:r>
              <a:rPr lang="en" sz="2800" b="1">
                <a:latin typeface="Amatic SC"/>
                <a:ea typeface="Amatic SC"/>
                <a:cs typeface="Amatic SC"/>
                <a:sym typeface="Amatic SC"/>
              </a:rPr>
              <a:t> </a:t>
            </a:r>
            <a:r>
              <a:rPr lang="en" sz="2000" b="1">
                <a:latin typeface="Amatic SC"/>
                <a:ea typeface="Amatic SC"/>
                <a:cs typeface="Amatic SC"/>
                <a:sym typeface="Amatic SC"/>
              </a:rPr>
              <a:t>INFO</a:t>
            </a:r>
            <a:endParaRPr sz="2000" b="1">
              <a:latin typeface="Amatic SC"/>
              <a:ea typeface="Amatic SC"/>
              <a:cs typeface="Amatic SC"/>
              <a:sym typeface="Amatic SC"/>
            </a:endParaRPr>
          </a:p>
        </p:txBody>
      </p:sp>
      <p:sp>
        <p:nvSpPr>
          <p:cNvPr id="71" name="Google Shape;71;p13"/>
          <p:cNvSpPr/>
          <p:nvPr/>
        </p:nvSpPr>
        <p:spPr>
          <a:xfrm>
            <a:off x="4116425" y="5831760"/>
            <a:ext cx="3343400" cy="1580907"/>
          </a:xfrm>
          <a:prstGeom prst="foldedCorner">
            <a:avLst>
              <a:gd name="adj" fmla="val 20078"/>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txBox="1"/>
          <p:nvPr/>
        </p:nvSpPr>
        <p:spPr>
          <a:xfrm>
            <a:off x="4944113" y="5827411"/>
            <a:ext cx="1496700" cy="43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Roboto Condensed"/>
                <a:ea typeface="Roboto Condensed"/>
                <a:cs typeface="Roboto Condensed"/>
                <a:sym typeface="Roboto Condensed"/>
              </a:rPr>
              <a:t>SUPPLY </a:t>
            </a:r>
            <a:r>
              <a:rPr lang="en" sz="1600">
                <a:latin typeface="Roboto Light"/>
                <a:ea typeface="Roboto Light"/>
                <a:cs typeface="Roboto Light"/>
                <a:sym typeface="Roboto Light"/>
              </a:rPr>
              <a:t>LIST</a:t>
            </a:r>
            <a:endParaRPr sz="1600">
              <a:latin typeface="Roboto Light"/>
              <a:ea typeface="Roboto Light"/>
              <a:cs typeface="Roboto Light"/>
              <a:sym typeface="Roboto Light"/>
            </a:endParaRPr>
          </a:p>
        </p:txBody>
      </p:sp>
      <p:sp>
        <p:nvSpPr>
          <p:cNvPr id="73" name="Google Shape;73;p13"/>
          <p:cNvSpPr txBox="1"/>
          <p:nvPr/>
        </p:nvSpPr>
        <p:spPr>
          <a:xfrm>
            <a:off x="3927275" y="3559975"/>
            <a:ext cx="3530400" cy="17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latin typeface="Roboto Condensed"/>
                <a:ea typeface="Roboto Condensed"/>
                <a:cs typeface="Roboto Condensed"/>
                <a:sym typeface="Roboto Condensed"/>
              </a:rPr>
              <a:t>COURSE</a:t>
            </a:r>
            <a:r>
              <a:rPr lang="en" sz="1600" dirty="0"/>
              <a:t> </a:t>
            </a:r>
            <a:r>
              <a:rPr lang="en" sz="1600" dirty="0">
                <a:latin typeface="Roboto Condensed Light"/>
                <a:ea typeface="Roboto Condensed Light"/>
                <a:cs typeface="Roboto Condensed Light"/>
                <a:sym typeface="Roboto Condensed Light"/>
              </a:rPr>
              <a:t>DESCRIPTION</a:t>
            </a:r>
            <a:endParaRPr sz="1600" dirty="0">
              <a:latin typeface="Roboto Condensed Light"/>
              <a:ea typeface="Roboto Condensed Light"/>
              <a:cs typeface="Roboto Condensed Light"/>
              <a:sym typeface="Roboto Condensed Light"/>
            </a:endParaRPr>
          </a:p>
          <a:p>
            <a:pPr algn="ctr">
              <a:buClr>
                <a:schemeClr val="dk1"/>
              </a:buClr>
              <a:buSzPts val="1100"/>
            </a:pPr>
            <a:r>
              <a:rPr lang="en" sz="1300" dirty="0">
                <a:solidFill>
                  <a:schemeClr val="dk1"/>
                </a:solidFill>
                <a:latin typeface="Roboto Condensed Light"/>
                <a:ea typeface="Roboto Condensed Light"/>
                <a:cs typeface="Roboto Condensed Light"/>
                <a:sym typeface="Roboto Condensed Light"/>
              </a:rPr>
              <a:t>This high school level chemistry course includes properties of matter, structure of atoms, bonding, chemical names and formulas, chemical reactions, and calculations involving chemical reactions.  Special topics will include states of matter, gas laws, acids and bases, kinetics, electrochemistry, and solution chemistry.  The scientific method and problem solving techniques will be emphasized throughout the year.</a:t>
            </a:r>
            <a:endParaRPr sz="1300" dirty="0">
              <a:solidFill>
                <a:schemeClr val="dk1"/>
              </a:solidFill>
              <a:latin typeface="Roboto Condensed Light"/>
              <a:ea typeface="Roboto Condensed Light"/>
              <a:cs typeface="Roboto Condensed Light"/>
              <a:sym typeface="Roboto Condensed Light"/>
            </a:endParaRPr>
          </a:p>
        </p:txBody>
      </p:sp>
      <p:pic>
        <p:nvPicPr>
          <p:cNvPr id="74" name="Google Shape;74;p13"/>
          <p:cNvPicPr preferRelativeResize="0"/>
          <p:nvPr/>
        </p:nvPicPr>
        <p:blipFill>
          <a:blip r:embed="rId6">
            <a:alphaModFix/>
          </a:blip>
          <a:stretch>
            <a:fillRect/>
          </a:stretch>
        </p:blipFill>
        <p:spPr>
          <a:xfrm>
            <a:off x="3852950" y="91625"/>
            <a:ext cx="3796700" cy="1627157"/>
          </a:xfrm>
          <a:prstGeom prst="rect">
            <a:avLst/>
          </a:prstGeom>
          <a:noFill/>
          <a:ln>
            <a:noFill/>
          </a:ln>
        </p:spPr>
      </p:pic>
      <p:cxnSp>
        <p:nvCxnSpPr>
          <p:cNvPr id="75" name="Google Shape;75;p13"/>
          <p:cNvCxnSpPr/>
          <p:nvPr/>
        </p:nvCxnSpPr>
        <p:spPr>
          <a:xfrm>
            <a:off x="423850" y="7903200"/>
            <a:ext cx="5089500" cy="15600"/>
          </a:xfrm>
          <a:prstGeom prst="straightConnector1">
            <a:avLst/>
          </a:prstGeom>
          <a:noFill/>
          <a:ln w="28575" cap="flat" cmpd="sng">
            <a:solidFill>
              <a:srgbClr val="000000"/>
            </a:solidFill>
            <a:prstDash val="solid"/>
            <a:round/>
            <a:headEnd type="none" w="med" len="med"/>
            <a:tailEnd type="none" w="med" len="med"/>
          </a:ln>
        </p:spPr>
      </p:cxnSp>
      <p:sp>
        <p:nvSpPr>
          <p:cNvPr id="76" name="Google Shape;76;p13"/>
          <p:cNvSpPr/>
          <p:nvPr/>
        </p:nvSpPr>
        <p:spPr>
          <a:xfrm>
            <a:off x="0" y="9578275"/>
            <a:ext cx="7772400" cy="2844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txBox="1"/>
          <p:nvPr/>
        </p:nvSpPr>
        <p:spPr>
          <a:xfrm>
            <a:off x="1249200" y="9537850"/>
            <a:ext cx="5274000" cy="40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Beth Ellen"/>
                <a:ea typeface="Beth Ellen"/>
                <a:cs typeface="Beth Ellen"/>
                <a:sym typeface="Beth Ellen"/>
              </a:rPr>
              <a:t>“Chemistry is thus at once a science and an art.”</a:t>
            </a:r>
            <a:endParaRPr>
              <a:solidFill>
                <a:srgbClr val="FFFFFF"/>
              </a:solidFill>
              <a:latin typeface="Beth Ellen"/>
              <a:ea typeface="Beth Ellen"/>
              <a:cs typeface="Beth Ellen"/>
              <a:sym typeface="Beth Ellen"/>
            </a:endParaRPr>
          </a:p>
        </p:txBody>
      </p:sp>
      <p:sp>
        <p:nvSpPr>
          <p:cNvPr id="78" name="Google Shape;78;p13"/>
          <p:cNvSpPr txBox="1"/>
          <p:nvPr/>
        </p:nvSpPr>
        <p:spPr>
          <a:xfrm>
            <a:off x="1130276" y="1849725"/>
            <a:ext cx="27558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latin typeface="Roboto Condensed"/>
                <a:ea typeface="Roboto Condensed"/>
                <a:cs typeface="Roboto Condensed"/>
                <a:sym typeface="Roboto Condensed"/>
              </a:rPr>
              <a:t>EMAIL:</a:t>
            </a:r>
            <a:r>
              <a:rPr lang="en" sz="1100" dirty="0"/>
              <a:t> </a:t>
            </a:r>
            <a:r>
              <a:rPr lang="en" sz="1100" dirty="0">
                <a:latin typeface="Roboto Light"/>
                <a:ea typeface="Roboto Light"/>
                <a:sym typeface="Roboto Light"/>
              </a:rPr>
              <a:t>natashau</a:t>
            </a:r>
            <a:r>
              <a:rPr lang="en" sz="1100" dirty="0">
                <a:latin typeface="Roboto Light"/>
                <a:ea typeface="Roboto Light"/>
                <a:cs typeface="Roboto Light"/>
                <a:sym typeface="Roboto Light"/>
              </a:rPr>
              <a:t>@spokaneschools.org</a:t>
            </a:r>
            <a:endParaRPr sz="1100" dirty="0">
              <a:latin typeface="Roboto Light"/>
              <a:ea typeface="Roboto Light"/>
              <a:cs typeface="Roboto Light"/>
              <a:sym typeface="Roboto Light"/>
            </a:endParaRPr>
          </a:p>
        </p:txBody>
      </p:sp>
      <p:sp>
        <p:nvSpPr>
          <p:cNvPr id="79" name="Google Shape;79;p13"/>
          <p:cNvSpPr txBox="1"/>
          <p:nvPr/>
        </p:nvSpPr>
        <p:spPr>
          <a:xfrm>
            <a:off x="1130275" y="2092725"/>
            <a:ext cx="1239300" cy="2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Roboto Condensed"/>
                <a:ea typeface="Roboto Condensed"/>
                <a:cs typeface="Roboto Condensed"/>
                <a:sym typeface="Roboto Condensed"/>
              </a:rPr>
              <a:t>ROOM #:</a:t>
            </a:r>
            <a:r>
              <a:rPr lang="en" sz="1200" dirty="0"/>
              <a:t> </a:t>
            </a:r>
            <a:r>
              <a:rPr lang="en" sz="1200" dirty="0">
                <a:latin typeface="Roboto Light"/>
                <a:ea typeface="Roboto Light"/>
                <a:cs typeface="Roboto Light"/>
                <a:sym typeface="Roboto Light"/>
              </a:rPr>
              <a:t>R303</a:t>
            </a:r>
            <a:endParaRPr sz="1200" dirty="0">
              <a:latin typeface="Roboto Light"/>
              <a:ea typeface="Roboto Light"/>
              <a:cs typeface="Roboto Light"/>
              <a:sym typeface="Roboto Light"/>
            </a:endParaRPr>
          </a:p>
        </p:txBody>
      </p:sp>
      <p:pic>
        <p:nvPicPr>
          <p:cNvPr id="80" name="Google Shape;80;p13"/>
          <p:cNvPicPr preferRelativeResize="0"/>
          <p:nvPr/>
        </p:nvPicPr>
        <p:blipFill>
          <a:blip r:embed="rId7">
            <a:alphaModFix/>
          </a:blip>
          <a:stretch>
            <a:fillRect/>
          </a:stretch>
        </p:blipFill>
        <p:spPr>
          <a:xfrm>
            <a:off x="61200" y="5924"/>
            <a:ext cx="1329849" cy="1994828"/>
          </a:xfrm>
          <a:prstGeom prst="rect">
            <a:avLst/>
          </a:prstGeom>
          <a:noFill/>
          <a:ln>
            <a:noFill/>
          </a:ln>
        </p:spPr>
      </p:pic>
      <p:sp>
        <p:nvSpPr>
          <p:cNvPr id="81" name="Google Shape;81;p13"/>
          <p:cNvSpPr txBox="1"/>
          <p:nvPr/>
        </p:nvSpPr>
        <p:spPr>
          <a:xfrm>
            <a:off x="4133138" y="6137300"/>
            <a:ext cx="2459700" cy="14526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Roboto Light"/>
              <a:buChar char="❏"/>
            </a:pPr>
            <a:r>
              <a:rPr lang="en" sz="1200" dirty="0">
                <a:latin typeface="Roboto Light"/>
                <a:ea typeface="Roboto Light"/>
                <a:cs typeface="Roboto Light"/>
                <a:sym typeface="Roboto Light"/>
              </a:rPr>
              <a:t>Computer with charger</a:t>
            </a:r>
          </a:p>
          <a:p>
            <a:pPr marL="457200" lvl="0" indent="-304800" algn="l" rtl="0">
              <a:spcBef>
                <a:spcPts val="0"/>
              </a:spcBef>
              <a:spcAft>
                <a:spcPts val="0"/>
              </a:spcAft>
              <a:buSzPts val="1200"/>
              <a:buFont typeface="Roboto Light"/>
              <a:buChar char="❏"/>
            </a:pPr>
            <a:r>
              <a:rPr lang="en" sz="1200" dirty="0">
                <a:latin typeface="Roboto Light"/>
                <a:ea typeface="Roboto Light"/>
                <a:cs typeface="Roboto Light"/>
                <a:sym typeface="Roboto Light"/>
              </a:rPr>
              <a:t>1 Pack of Colored Pencils</a:t>
            </a:r>
            <a:endParaRPr sz="1200" dirty="0">
              <a:latin typeface="Roboto Light"/>
              <a:ea typeface="Roboto Light"/>
              <a:cs typeface="Roboto Light"/>
              <a:sym typeface="Roboto Light"/>
            </a:endParaRPr>
          </a:p>
          <a:p>
            <a:pPr marL="457200" lvl="0" indent="-304800" algn="l" rtl="0">
              <a:spcBef>
                <a:spcPts val="0"/>
              </a:spcBef>
              <a:spcAft>
                <a:spcPts val="0"/>
              </a:spcAft>
              <a:buSzPts val="1200"/>
              <a:buFont typeface="Roboto Light"/>
              <a:buChar char="❏"/>
            </a:pPr>
            <a:r>
              <a:rPr lang="en" sz="1200" dirty="0">
                <a:latin typeface="Roboto Light"/>
                <a:ea typeface="Roboto Light"/>
                <a:cs typeface="Roboto Light"/>
                <a:sym typeface="Roboto Light"/>
              </a:rPr>
              <a:t>Pencil</a:t>
            </a:r>
            <a:endParaRPr sz="1200" dirty="0">
              <a:latin typeface="Roboto Light"/>
              <a:ea typeface="Roboto Light"/>
              <a:cs typeface="Roboto Light"/>
              <a:sym typeface="Roboto Light"/>
            </a:endParaRPr>
          </a:p>
          <a:p>
            <a:pPr marL="457200" lvl="0" indent="-304800" algn="l" rtl="0">
              <a:spcBef>
                <a:spcPts val="0"/>
              </a:spcBef>
              <a:spcAft>
                <a:spcPts val="0"/>
              </a:spcAft>
              <a:buSzPts val="1200"/>
              <a:buFont typeface="Roboto Light"/>
              <a:buChar char="❏"/>
            </a:pPr>
            <a:r>
              <a:rPr lang="en" sz="1200" dirty="0">
                <a:latin typeface="Roboto Light"/>
                <a:ea typeface="Roboto Light"/>
                <a:cs typeface="Roboto Light"/>
                <a:sym typeface="Roboto Light"/>
              </a:rPr>
              <a:t>2 Glue Sticks</a:t>
            </a:r>
            <a:endParaRPr sz="1200" dirty="0">
              <a:latin typeface="Roboto Light"/>
              <a:ea typeface="Roboto Light"/>
              <a:cs typeface="Roboto Light"/>
              <a:sym typeface="Roboto Light"/>
            </a:endParaRPr>
          </a:p>
          <a:p>
            <a:pPr marL="457200" lvl="0" indent="-304800" algn="l" rtl="0">
              <a:spcBef>
                <a:spcPts val="0"/>
              </a:spcBef>
              <a:spcAft>
                <a:spcPts val="0"/>
              </a:spcAft>
              <a:buSzPts val="1200"/>
              <a:buFont typeface="Roboto Light"/>
              <a:buChar char="❏"/>
            </a:pPr>
            <a:r>
              <a:rPr lang="en" sz="1200" dirty="0">
                <a:latin typeface="Roboto Light"/>
                <a:ea typeface="Roboto Light"/>
                <a:cs typeface="Roboto Light"/>
                <a:sym typeface="Roboto Light"/>
              </a:rPr>
              <a:t>1 Composition Notebook</a:t>
            </a:r>
            <a:endParaRPr sz="1200" dirty="0">
              <a:latin typeface="Roboto Light"/>
              <a:ea typeface="Roboto Light"/>
              <a:cs typeface="Roboto Light"/>
              <a:sym typeface="Roboto Light"/>
            </a:endParaRPr>
          </a:p>
          <a:p>
            <a:pPr marL="457200" indent="-304800">
              <a:buSzPts val="1200"/>
              <a:buFont typeface="Roboto Light"/>
              <a:buChar char="❏"/>
            </a:pPr>
            <a:r>
              <a:rPr lang="en" sz="1200" dirty="0">
                <a:latin typeface="Roboto Light"/>
                <a:ea typeface="Roboto Light"/>
                <a:cs typeface="Roboto Light"/>
              </a:rPr>
              <a:t>Scissors</a:t>
            </a:r>
          </a:p>
          <a:p>
            <a:pPr marL="457200" lvl="0" indent="0" algn="l" rtl="0">
              <a:spcBef>
                <a:spcPts val="0"/>
              </a:spcBef>
              <a:spcAft>
                <a:spcPts val="0"/>
              </a:spcAft>
              <a:buNone/>
            </a:pPr>
            <a:endParaRPr sz="1200" dirty="0">
              <a:latin typeface="Roboto Light"/>
              <a:ea typeface="Roboto Light"/>
              <a:cs typeface="Roboto Light"/>
            </a:endParaRPr>
          </a:p>
          <a:p>
            <a:endParaRPr lang="en-US" sz="1200" dirty="0">
              <a:latin typeface="Roboto Light"/>
              <a:ea typeface="Roboto Light"/>
              <a:cs typeface="Roboto Light"/>
            </a:endParaRPr>
          </a:p>
        </p:txBody>
      </p:sp>
      <p:sp>
        <p:nvSpPr>
          <p:cNvPr id="82" name="Google Shape;82;p13"/>
          <p:cNvSpPr txBox="1"/>
          <p:nvPr/>
        </p:nvSpPr>
        <p:spPr>
          <a:xfrm>
            <a:off x="3914125" y="1519450"/>
            <a:ext cx="3735300" cy="988500"/>
          </a:xfrm>
          <a:prstGeom prst="rect">
            <a:avLst/>
          </a:prstGeom>
          <a:noFill/>
          <a:ln>
            <a:noFill/>
          </a:ln>
        </p:spPr>
        <p:txBody>
          <a:bodyPr spcFirstLastPara="1" wrap="square" lIns="91425" tIns="91425" rIns="91425" bIns="91425" anchor="t" anchorCtr="0">
            <a:noAutofit/>
          </a:bodyPr>
          <a:lstStyle/>
          <a:p>
            <a:pPr algn="ctr"/>
            <a:r>
              <a:rPr lang="en" sz="4400" b="1" dirty="0">
                <a:latin typeface="Roboto Condensed"/>
                <a:ea typeface="Roboto Condensed"/>
                <a:cs typeface="Roboto Condensed"/>
                <a:sym typeface="Roboto Condensed"/>
              </a:rPr>
              <a:t>CHEMISTRY</a:t>
            </a:r>
            <a:endParaRPr sz="4400" b="1" dirty="0">
              <a:latin typeface="Roboto Condensed"/>
              <a:ea typeface="Roboto Condensed"/>
              <a:cs typeface="Roboto Condensed"/>
              <a:sym typeface="Roboto Condensed"/>
            </a:endParaRPr>
          </a:p>
        </p:txBody>
      </p:sp>
      <p:pic>
        <p:nvPicPr>
          <p:cNvPr id="83" name="Google Shape;83;p13"/>
          <p:cNvPicPr preferRelativeResize="0"/>
          <p:nvPr/>
        </p:nvPicPr>
        <p:blipFill rotWithShape="1">
          <a:blip r:embed="rId8">
            <a:alphaModFix/>
          </a:blip>
          <a:srcRect t="12121" b="27360"/>
          <a:stretch/>
        </p:blipFill>
        <p:spPr>
          <a:xfrm>
            <a:off x="5701050" y="7322900"/>
            <a:ext cx="1863351" cy="751800"/>
          </a:xfrm>
          <a:prstGeom prst="rect">
            <a:avLst/>
          </a:prstGeom>
          <a:noFill/>
          <a:ln>
            <a:noFill/>
          </a:ln>
        </p:spPr>
      </p:pic>
      <p:sp>
        <p:nvSpPr>
          <p:cNvPr id="84" name="Google Shape;84;p13"/>
          <p:cNvSpPr txBox="1"/>
          <p:nvPr/>
        </p:nvSpPr>
        <p:spPr>
          <a:xfrm>
            <a:off x="4435100" y="749450"/>
            <a:ext cx="2963700" cy="47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a:latin typeface="Roboto Condensed Light"/>
                <a:ea typeface="Roboto Condensed Light"/>
                <a:cs typeface="Roboto Condensed Light"/>
                <a:sym typeface="Roboto Condensed Light"/>
              </a:rPr>
              <a:t>My name is</a:t>
            </a:r>
            <a:r>
              <a:rPr lang="en" sz="1900" b="1" dirty="0">
                <a:latin typeface="Roboto Condensed"/>
                <a:ea typeface="Roboto Condensed"/>
                <a:cs typeface="Roboto Condensed"/>
                <a:sym typeface="Roboto Condensed"/>
              </a:rPr>
              <a:t> Ms. Usai!</a:t>
            </a:r>
            <a:endParaRPr sz="1900" dirty="0">
              <a:latin typeface="Roboto Light"/>
              <a:ea typeface="Roboto Light"/>
              <a:cs typeface="Roboto Light"/>
              <a:sym typeface="Roboto Light"/>
            </a:endParaRPr>
          </a:p>
        </p:txBody>
      </p:sp>
      <p:pic>
        <p:nvPicPr>
          <p:cNvPr id="85" name="Google Shape;85;p13"/>
          <p:cNvPicPr preferRelativeResize="0"/>
          <p:nvPr/>
        </p:nvPicPr>
        <p:blipFill>
          <a:blip r:embed="rId9">
            <a:alphaModFix/>
          </a:blip>
          <a:stretch>
            <a:fillRect/>
          </a:stretch>
        </p:blipFill>
        <p:spPr>
          <a:xfrm rot="5400000">
            <a:off x="4094679" y="2428720"/>
            <a:ext cx="833952" cy="1021584"/>
          </a:xfrm>
          <a:prstGeom prst="rect">
            <a:avLst/>
          </a:prstGeom>
          <a:noFill/>
          <a:ln>
            <a:noFill/>
          </a:ln>
        </p:spPr>
      </p:pic>
      <p:pic>
        <p:nvPicPr>
          <p:cNvPr id="86" name="Google Shape;86;p13"/>
          <p:cNvPicPr preferRelativeResize="0"/>
          <p:nvPr/>
        </p:nvPicPr>
        <p:blipFill>
          <a:blip r:embed="rId10">
            <a:alphaModFix/>
          </a:blip>
          <a:stretch>
            <a:fillRect/>
          </a:stretch>
        </p:blipFill>
        <p:spPr>
          <a:xfrm>
            <a:off x="4733364" y="2704702"/>
            <a:ext cx="721002" cy="687924"/>
          </a:xfrm>
          <a:prstGeom prst="rect">
            <a:avLst/>
          </a:prstGeom>
          <a:noFill/>
          <a:ln>
            <a:noFill/>
          </a:ln>
        </p:spPr>
      </p:pic>
      <p:pic>
        <p:nvPicPr>
          <p:cNvPr id="87" name="Google Shape;87;p13"/>
          <p:cNvPicPr preferRelativeResize="0"/>
          <p:nvPr/>
        </p:nvPicPr>
        <p:blipFill>
          <a:blip r:embed="rId11">
            <a:alphaModFix/>
          </a:blip>
          <a:stretch>
            <a:fillRect/>
          </a:stretch>
        </p:blipFill>
        <p:spPr>
          <a:xfrm>
            <a:off x="6524173" y="2529268"/>
            <a:ext cx="859920" cy="820482"/>
          </a:xfrm>
          <a:prstGeom prst="rect">
            <a:avLst/>
          </a:prstGeom>
          <a:noFill/>
          <a:ln>
            <a:noFill/>
          </a:ln>
        </p:spPr>
      </p:pic>
      <p:pic>
        <p:nvPicPr>
          <p:cNvPr id="88" name="Google Shape;88;p13"/>
          <p:cNvPicPr preferRelativeResize="0"/>
          <p:nvPr/>
        </p:nvPicPr>
        <p:blipFill>
          <a:blip r:embed="rId12">
            <a:alphaModFix/>
          </a:blip>
          <a:stretch>
            <a:fillRect/>
          </a:stretch>
        </p:blipFill>
        <p:spPr>
          <a:xfrm rot="-672025">
            <a:off x="5183617" y="2717465"/>
            <a:ext cx="514540" cy="686048"/>
          </a:xfrm>
          <a:prstGeom prst="rect">
            <a:avLst/>
          </a:prstGeom>
          <a:noFill/>
          <a:ln>
            <a:noFill/>
          </a:ln>
        </p:spPr>
      </p:pic>
      <p:pic>
        <p:nvPicPr>
          <p:cNvPr id="89" name="Google Shape;89;p13"/>
          <p:cNvPicPr preferRelativeResize="0"/>
          <p:nvPr/>
        </p:nvPicPr>
        <p:blipFill>
          <a:blip r:embed="rId13">
            <a:alphaModFix/>
          </a:blip>
          <a:stretch>
            <a:fillRect/>
          </a:stretch>
        </p:blipFill>
        <p:spPr>
          <a:xfrm rot="846253">
            <a:off x="5721987" y="2569539"/>
            <a:ext cx="776424" cy="776449"/>
          </a:xfrm>
          <a:prstGeom prst="rect">
            <a:avLst/>
          </a:prstGeom>
          <a:noFill/>
          <a:ln>
            <a:noFill/>
          </a:ln>
        </p:spPr>
      </p:pic>
      <p:pic>
        <p:nvPicPr>
          <p:cNvPr id="1028" name="Picture 4" descr="hi">
            <a:extLst>
              <a:ext uri="{FF2B5EF4-FFF2-40B4-BE49-F238E27FC236}">
                <a16:creationId xmlns:a16="http://schemas.microsoft.com/office/drawing/2014/main" id="{9E078124-480D-DCFB-CE46-7926C09F3B5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5789" y="116045"/>
            <a:ext cx="1393501" cy="1393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p:nvPr/>
        </p:nvSpPr>
        <p:spPr>
          <a:xfrm>
            <a:off x="856500" y="1763050"/>
            <a:ext cx="6458400" cy="159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900" b="1" dirty="0">
                <a:solidFill>
                  <a:schemeClr val="dk1"/>
                </a:solidFill>
                <a:latin typeface="Roboto Condensed"/>
                <a:ea typeface="Roboto Condensed"/>
                <a:cs typeface="Roboto Condensed"/>
                <a:sym typeface="Roboto Condensed"/>
              </a:rPr>
              <a:t>RESTROOM </a:t>
            </a:r>
            <a:r>
              <a:rPr lang="en" sz="1900" dirty="0">
                <a:solidFill>
                  <a:schemeClr val="dk1"/>
                </a:solidFill>
                <a:latin typeface="Roboto Condensed"/>
                <a:ea typeface="Roboto Condensed"/>
                <a:cs typeface="Roboto Condensed"/>
                <a:sym typeface="Roboto Condensed"/>
              </a:rPr>
              <a:t>POLICY</a:t>
            </a:r>
            <a:r>
              <a:rPr lang="en" sz="2100" b="1" dirty="0">
                <a:solidFill>
                  <a:schemeClr val="dk1"/>
                </a:solidFill>
                <a:latin typeface="Roboto Condensed"/>
                <a:ea typeface="Roboto Condensed"/>
                <a:cs typeface="Roboto Condensed"/>
                <a:sym typeface="Roboto Condensed"/>
              </a:rPr>
              <a:t> :</a:t>
            </a:r>
            <a:endParaRPr sz="2100" b="1" dirty="0">
              <a:solidFill>
                <a:schemeClr val="dk1"/>
              </a:solidFill>
              <a:latin typeface="Roboto Condensed"/>
              <a:ea typeface="Roboto Condensed"/>
              <a:cs typeface="Roboto Condensed"/>
              <a:sym typeface="Roboto Condensed"/>
            </a:endParaRPr>
          </a:p>
          <a:p>
            <a:pPr marL="0" lvl="0" indent="0" algn="r" rtl="0">
              <a:spcBef>
                <a:spcPts val="0"/>
              </a:spcBef>
              <a:spcAft>
                <a:spcPts val="0"/>
              </a:spcAft>
              <a:buNone/>
            </a:pPr>
            <a:r>
              <a:rPr lang="en" sz="1200" dirty="0">
                <a:solidFill>
                  <a:schemeClr val="dk1"/>
                </a:solidFill>
                <a:latin typeface="Roboto Light"/>
                <a:ea typeface="Roboto Light"/>
                <a:cs typeface="Roboto Light"/>
                <a:sym typeface="Roboto Light"/>
              </a:rPr>
              <a:t>No passes will be issued during the first and last 10 minutes of class, or during direct instruction time (during work time is okay).. Passes are for emergencies only and should not replace utilizing the time between classes for a restroom.</a:t>
            </a:r>
            <a:endParaRPr sz="1600" dirty="0">
              <a:solidFill>
                <a:schemeClr val="dk1"/>
              </a:solidFill>
            </a:endParaRPr>
          </a:p>
        </p:txBody>
      </p:sp>
      <p:sp>
        <p:nvSpPr>
          <p:cNvPr id="96" name="Google Shape;96;p14"/>
          <p:cNvSpPr txBox="1"/>
          <p:nvPr/>
        </p:nvSpPr>
        <p:spPr>
          <a:xfrm>
            <a:off x="1322475" y="224100"/>
            <a:ext cx="6254100" cy="15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solidFill>
                  <a:schemeClr val="dk1"/>
                </a:solidFill>
                <a:latin typeface="Roboto Condensed"/>
                <a:ea typeface="Roboto Condensed"/>
                <a:cs typeface="Roboto Condensed"/>
                <a:sym typeface="Roboto Condensed"/>
              </a:rPr>
              <a:t>TECH</a:t>
            </a:r>
            <a:r>
              <a:rPr lang="en" sz="2100" b="1" dirty="0">
                <a:solidFill>
                  <a:schemeClr val="dk1"/>
                </a:solidFill>
                <a:latin typeface="Roboto Condensed"/>
                <a:ea typeface="Roboto Condensed"/>
                <a:cs typeface="Roboto Condensed"/>
                <a:sym typeface="Roboto Condensed"/>
              </a:rPr>
              <a:t> </a:t>
            </a:r>
            <a:r>
              <a:rPr lang="en" sz="1900" dirty="0">
                <a:solidFill>
                  <a:schemeClr val="dk1"/>
                </a:solidFill>
                <a:latin typeface="Roboto Condensed"/>
                <a:ea typeface="Roboto Condensed"/>
                <a:cs typeface="Roboto Condensed"/>
                <a:sym typeface="Roboto Condensed"/>
              </a:rPr>
              <a:t>POLICY</a:t>
            </a:r>
            <a:r>
              <a:rPr lang="en" sz="2100" b="1" dirty="0">
                <a:solidFill>
                  <a:schemeClr val="dk1"/>
                </a:solidFill>
                <a:latin typeface="Roboto Condensed"/>
                <a:ea typeface="Roboto Condensed"/>
                <a:cs typeface="Roboto Condensed"/>
                <a:sym typeface="Roboto Condensed"/>
              </a:rPr>
              <a:t> :</a:t>
            </a:r>
            <a:endParaRPr sz="2100" b="1" dirty="0">
              <a:solidFill>
                <a:schemeClr val="dk1"/>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Roboto Light"/>
                <a:ea typeface="Roboto Light"/>
                <a:cs typeface="Roboto Light"/>
                <a:sym typeface="Roboto Light"/>
              </a:rPr>
              <a:t>All phones, headphones, and ipads must remain in your backpack </a:t>
            </a:r>
            <a:r>
              <a:rPr lang="en" sz="1200" b="1" dirty="0">
                <a:solidFill>
                  <a:schemeClr val="dk1"/>
                </a:solidFill>
                <a:latin typeface="Roboto"/>
                <a:ea typeface="Roboto"/>
                <a:cs typeface="Roboto"/>
                <a:sym typeface="Roboto"/>
              </a:rPr>
              <a:t>or</a:t>
            </a:r>
            <a:r>
              <a:rPr lang="en" sz="1200" dirty="0">
                <a:solidFill>
                  <a:schemeClr val="dk1"/>
                </a:solidFill>
                <a:latin typeface="Roboto Light"/>
                <a:ea typeface="Roboto Light"/>
                <a:cs typeface="Roboto Light"/>
                <a:sym typeface="Roboto Light"/>
              </a:rPr>
              <a:t> on your teacher’s desk unless you are given permission to have them out. If you have been given permission to use tech during class it is </a:t>
            </a:r>
            <a:r>
              <a:rPr lang="en" sz="1200" b="1" dirty="0">
                <a:solidFill>
                  <a:schemeClr val="dk1"/>
                </a:solidFill>
                <a:latin typeface="Roboto Light"/>
                <a:ea typeface="Roboto Light"/>
                <a:cs typeface="Roboto Light"/>
                <a:sym typeface="Roboto Light"/>
              </a:rPr>
              <a:t>NOT</a:t>
            </a:r>
            <a:r>
              <a:rPr lang="en" sz="1200" dirty="0">
                <a:solidFill>
                  <a:schemeClr val="dk1"/>
                </a:solidFill>
                <a:latin typeface="Roboto Light"/>
                <a:ea typeface="Roboto Light"/>
                <a:cs typeface="Roboto Light"/>
                <a:sym typeface="Roboto Light"/>
              </a:rPr>
              <a:t> to text, call, or engage in social media. Should you have a situation were you need to answer the phone for a parent, you may make a request and take your call in the hallway.  Should you break this policy your tech privilege will be revoked permanently. </a:t>
            </a:r>
            <a:endParaRPr sz="1200" dirty="0">
              <a:solidFill>
                <a:schemeClr val="dk1"/>
              </a:solidFill>
              <a:latin typeface="Roboto Light"/>
              <a:ea typeface="Roboto Light"/>
              <a:cs typeface="Roboto Light"/>
              <a:sym typeface="Roboto Light"/>
            </a:endParaRPr>
          </a:p>
        </p:txBody>
      </p:sp>
      <p:sp>
        <p:nvSpPr>
          <p:cNvPr id="97" name="Google Shape;97;p14"/>
          <p:cNvSpPr txBox="1"/>
          <p:nvPr/>
        </p:nvSpPr>
        <p:spPr>
          <a:xfrm>
            <a:off x="713025" y="6140900"/>
            <a:ext cx="6544200" cy="241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b="1" dirty="0">
                <a:latin typeface="Amatic SC"/>
                <a:ea typeface="Amatic SC"/>
                <a:cs typeface="Amatic SC"/>
                <a:sym typeface="Amatic SC"/>
              </a:rPr>
              <a:t>ABSENT?</a:t>
            </a:r>
            <a:endParaRPr sz="2900" b="1" dirty="0">
              <a:latin typeface="Amatic SC"/>
              <a:ea typeface="Amatic SC"/>
              <a:cs typeface="Amatic SC"/>
              <a:sym typeface="Amatic SC"/>
            </a:endParaRPr>
          </a:p>
          <a:p>
            <a:pPr marL="0" lvl="0" indent="0" algn="ctr" rtl="0">
              <a:spcBef>
                <a:spcPts val="0"/>
              </a:spcBef>
              <a:spcAft>
                <a:spcPts val="0"/>
              </a:spcAft>
              <a:buNone/>
            </a:pPr>
            <a:r>
              <a:rPr lang="en" sz="1200" dirty="0">
                <a:latin typeface="Roboto Light"/>
                <a:ea typeface="Roboto Light"/>
                <a:cs typeface="Roboto Light"/>
                <a:sym typeface="Roboto Light"/>
              </a:rPr>
              <a:t>If you are absent you will have the opportunity to make up the work that you missed. You will have the amount of days you missed to make up your work.. </a:t>
            </a:r>
            <a:endParaRPr sz="1200" dirty="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sz="1200" dirty="0">
              <a:latin typeface="Roboto Light"/>
              <a:ea typeface="Roboto Light"/>
              <a:cs typeface="Roboto Light"/>
              <a:sym typeface="Roboto Light"/>
            </a:endParaRPr>
          </a:p>
          <a:p>
            <a:pPr marL="0" lvl="0" indent="0" algn="ctr" rtl="0">
              <a:spcBef>
                <a:spcPts val="0"/>
              </a:spcBef>
              <a:spcAft>
                <a:spcPts val="0"/>
              </a:spcAft>
              <a:buNone/>
            </a:pPr>
            <a:r>
              <a:rPr lang="en" sz="2900" b="1" dirty="0">
                <a:latin typeface="Amatic SC"/>
                <a:ea typeface="Amatic SC"/>
                <a:cs typeface="Amatic SC"/>
                <a:sym typeface="Amatic SC"/>
              </a:rPr>
              <a:t>Make Up WORK</a:t>
            </a:r>
            <a:endParaRPr sz="2900" b="1" dirty="0">
              <a:latin typeface="Amatic SC"/>
              <a:ea typeface="Amatic SC"/>
              <a:cs typeface="Amatic SC"/>
              <a:sym typeface="Amatic SC"/>
            </a:endParaRPr>
          </a:p>
          <a:p>
            <a:pPr marL="0" lvl="0" indent="0" algn="ctr" rtl="0">
              <a:spcBef>
                <a:spcPts val="0"/>
              </a:spcBef>
              <a:spcAft>
                <a:spcPts val="0"/>
              </a:spcAft>
              <a:buNone/>
            </a:pPr>
            <a:r>
              <a:rPr lang="en" sz="1200" dirty="0">
                <a:latin typeface="Roboto Light"/>
                <a:ea typeface="Roboto Light"/>
                <a:cs typeface="Roboto Light"/>
                <a:sym typeface="Roboto Light"/>
              </a:rPr>
              <a:t>Make up work can be completed in free class time, at home, or you may access my help after school by appointment. If you need to attend the HUB to make up your work you will need to receive permission from me and a pass.</a:t>
            </a:r>
            <a:endParaRPr sz="2900" b="1" dirty="0">
              <a:latin typeface="Amatic SC"/>
              <a:ea typeface="Amatic SC"/>
              <a:cs typeface="Amatic SC"/>
              <a:sym typeface="Amatic SC"/>
            </a:endParaRPr>
          </a:p>
        </p:txBody>
      </p:sp>
      <p:pic>
        <p:nvPicPr>
          <p:cNvPr id="98" name="Google Shape;98;p14"/>
          <p:cNvPicPr preferRelativeResize="0"/>
          <p:nvPr/>
        </p:nvPicPr>
        <p:blipFill>
          <a:blip r:embed="rId3">
            <a:alphaModFix/>
          </a:blip>
          <a:stretch>
            <a:fillRect/>
          </a:stretch>
        </p:blipFill>
        <p:spPr>
          <a:xfrm>
            <a:off x="1499563" y="3236648"/>
            <a:ext cx="1468949" cy="875049"/>
          </a:xfrm>
          <a:prstGeom prst="rect">
            <a:avLst/>
          </a:prstGeom>
          <a:noFill/>
          <a:ln>
            <a:noFill/>
          </a:ln>
        </p:spPr>
      </p:pic>
      <p:sp>
        <p:nvSpPr>
          <p:cNvPr id="99" name="Google Shape;99;p14"/>
          <p:cNvSpPr/>
          <p:nvPr/>
        </p:nvSpPr>
        <p:spPr>
          <a:xfrm rot="5400000">
            <a:off x="4857825" y="2205525"/>
            <a:ext cx="365400" cy="3188700"/>
          </a:xfrm>
          <a:prstGeom prst="rect">
            <a:avLst/>
          </a:prstGeom>
          <a:solidFill>
            <a:srgbClr val="434343"/>
          </a:solidFill>
          <a:ln>
            <a:noFill/>
          </a:ln>
        </p:spPr>
        <p:txBody>
          <a:bodyPr spcFirstLastPara="1" wrap="square" lIns="102600" tIns="51275" rIns="102600" bIns="51275"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100" name="Google Shape;100;p14"/>
          <p:cNvSpPr/>
          <p:nvPr/>
        </p:nvSpPr>
        <p:spPr>
          <a:xfrm rot="-5400000">
            <a:off x="3743700" y="4693500"/>
            <a:ext cx="366600" cy="945600"/>
          </a:xfrm>
          <a:prstGeom prst="rect">
            <a:avLst/>
          </a:prstGeom>
          <a:solidFill>
            <a:srgbClr val="D9D9D9"/>
          </a:solidFill>
          <a:ln>
            <a:noFill/>
          </a:ln>
        </p:spPr>
        <p:txBody>
          <a:bodyPr spcFirstLastPara="1" wrap="square" lIns="102600" tIns="51275" rIns="102600" bIns="51275"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101" name="Google Shape;101;p14"/>
          <p:cNvSpPr/>
          <p:nvPr/>
        </p:nvSpPr>
        <p:spPr>
          <a:xfrm rot="-5400000">
            <a:off x="4058450" y="3679875"/>
            <a:ext cx="371400" cy="1612500"/>
          </a:xfrm>
          <a:prstGeom prst="rect">
            <a:avLst/>
          </a:prstGeom>
          <a:solidFill>
            <a:srgbClr val="999999"/>
          </a:solidFill>
          <a:ln>
            <a:noFill/>
          </a:ln>
        </p:spPr>
        <p:txBody>
          <a:bodyPr spcFirstLastPara="1" wrap="square" lIns="102600" tIns="51275" rIns="102600" bIns="51275"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102" name="Google Shape;102;p14"/>
          <p:cNvSpPr txBox="1"/>
          <p:nvPr/>
        </p:nvSpPr>
        <p:spPr>
          <a:xfrm>
            <a:off x="6654325" y="3566950"/>
            <a:ext cx="760200" cy="3654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2000" b="1" i="1">
                <a:solidFill>
                  <a:srgbClr val="000000"/>
                </a:solidFill>
                <a:latin typeface="Century Schoolbook"/>
                <a:ea typeface="Century Schoolbook"/>
                <a:cs typeface="Century Schoolbook"/>
                <a:sym typeface="Century Schoolbook"/>
              </a:rPr>
              <a:t>70%</a:t>
            </a:r>
            <a:endParaRPr sz="1600"/>
          </a:p>
        </p:txBody>
      </p:sp>
      <p:sp>
        <p:nvSpPr>
          <p:cNvPr id="103" name="Google Shape;103;p14"/>
          <p:cNvSpPr txBox="1"/>
          <p:nvPr/>
        </p:nvSpPr>
        <p:spPr>
          <a:xfrm>
            <a:off x="5050400" y="4314925"/>
            <a:ext cx="760200" cy="2874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2000" b="1" i="1">
                <a:solidFill>
                  <a:srgbClr val="000000"/>
                </a:solidFill>
                <a:latin typeface="Century Schoolbook"/>
                <a:ea typeface="Century Schoolbook"/>
                <a:cs typeface="Century Schoolbook"/>
                <a:sym typeface="Century Schoolbook"/>
              </a:rPr>
              <a:t>20%</a:t>
            </a:r>
            <a:endParaRPr sz="1600"/>
          </a:p>
        </p:txBody>
      </p:sp>
      <p:sp>
        <p:nvSpPr>
          <p:cNvPr id="104" name="Google Shape;104;p14"/>
          <p:cNvSpPr txBox="1"/>
          <p:nvPr/>
        </p:nvSpPr>
        <p:spPr>
          <a:xfrm>
            <a:off x="4454700" y="5015175"/>
            <a:ext cx="760200" cy="2874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2000" b="1" i="1">
                <a:solidFill>
                  <a:srgbClr val="000000"/>
                </a:solidFill>
                <a:latin typeface="Century Schoolbook"/>
                <a:ea typeface="Century Schoolbook"/>
                <a:cs typeface="Century Schoolbook"/>
                <a:sym typeface="Century Schoolbook"/>
              </a:rPr>
              <a:t>10%</a:t>
            </a:r>
            <a:endParaRPr sz="1600"/>
          </a:p>
        </p:txBody>
      </p:sp>
      <p:sp>
        <p:nvSpPr>
          <p:cNvPr id="105" name="Google Shape;105;p14"/>
          <p:cNvSpPr txBox="1"/>
          <p:nvPr/>
        </p:nvSpPr>
        <p:spPr>
          <a:xfrm>
            <a:off x="3454211" y="3983342"/>
            <a:ext cx="3463500" cy="2037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1200">
                <a:solidFill>
                  <a:srgbClr val="000000"/>
                </a:solidFill>
                <a:latin typeface="Roboto Condensed Light"/>
                <a:ea typeface="Roboto Condensed Light"/>
                <a:cs typeface="Roboto Condensed Light"/>
                <a:sym typeface="Roboto Condensed Light"/>
              </a:rPr>
              <a:t>Major Grades: </a:t>
            </a:r>
            <a:r>
              <a:rPr lang="en" sz="1200">
                <a:latin typeface="Roboto Condensed Light"/>
                <a:ea typeface="Roboto Condensed Light"/>
                <a:cs typeface="Roboto Condensed Light"/>
                <a:sym typeface="Roboto Condensed Light"/>
              </a:rPr>
              <a:t>Daily work, Quizzes</a:t>
            </a:r>
            <a:endParaRPr sz="1600">
              <a:latin typeface="Roboto Condensed Light"/>
              <a:ea typeface="Roboto Condensed Light"/>
              <a:cs typeface="Roboto Condensed Light"/>
              <a:sym typeface="Roboto Condensed Light"/>
            </a:endParaRPr>
          </a:p>
        </p:txBody>
      </p:sp>
      <p:sp>
        <p:nvSpPr>
          <p:cNvPr id="106" name="Google Shape;106;p14"/>
          <p:cNvSpPr txBox="1"/>
          <p:nvPr/>
        </p:nvSpPr>
        <p:spPr>
          <a:xfrm>
            <a:off x="3462364" y="4661952"/>
            <a:ext cx="3417600" cy="2037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1200">
                <a:latin typeface="Roboto Condensed Light"/>
                <a:ea typeface="Roboto Condensed Light"/>
                <a:cs typeface="Roboto Condensed Light"/>
                <a:sym typeface="Roboto Condensed Light"/>
              </a:rPr>
              <a:t>Notebook Upkeep &amp; Organization</a:t>
            </a:r>
            <a:endParaRPr sz="1600">
              <a:latin typeface="Roboto Condensed Light"/>
              <a:ea typeface="Roboto Condensed Light"/>
              <a:cs typeface="Roboto Condensed Light"/>
              <a:sym typeface="Roboto Condensed Light"/>
            </a:endParaRPr>
          </a:p>
        </p:txBody>
      </p:sp>
      <p:sp>
        <p:nvSpPr>
          <p:cNvPr id="107" name="Google Shape;107;p14"/>
          <p:cNvSpPr txBox="1"/>
          <p:nvPr/>
        </p:nvSpPr>
        <p:spPr>
          <a:xfrm>
            <a:off x="3446056" y="5350427"/>
            <a:ext cx="4193700" cy="2037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1200">
                <a:latin typeface="Roboto Condensed Light"/>
                <a:ea typeface="Roboto Condensed Light"/>
                <a:cs typeface="Roboto Condensed Light"/>
                <a:sym typeface="Roboto Condensed Light"/>
              </a:rPr>
              <a:t>Tests &amp; Projects</a:t>
            </a:r>
            <a:endParaRPr sz="1600">
              <a:latin typeface="Roboto Condensed Light"/>
              <a:ea typeface="Roboto Condensed Light"/>
              <a:cs typeface="Roboto Condensed Light"/>
              <a:sym typeface="Roboto Condensed Light"/>
            </a:endParaRPr>
          </a:p>
        </p:txBody>
      </p:sp>
      <p:cxnSp>
        <p:nvCxnSpPr>
          <p:cNvPr id="108" name="Google Shape;108;p14"/>
          <p:cNvCxnSpPr/>
          <p:nvPr/>
        </p:nvCxnSpPr>
        <p:spPr>
          <a:xfrm>
            <a:off x="3446050" y="3538594"/>
            <a:ext cx="0" cy="2262900"/>
          </a:xfrm>
          <a:prstGeom prst="straightConnector1">
            <a:avLst/>
          </a:prstGeom>
          <a:noFill/>
          <a:ln w="47625" cap="flat" cmpd="sng">
            <a:solidFill>
              <a:srgbClr val="000000"/>
            </a:solidFill>
            <a:prstDash val="solid"/>
            <a:miter lim="800000"/>
            <a:headEnd type="none" w="sm" len="sm"/>
            <a:tailEnd type="none" w="sm" len="sm"/>
          </a:ln>
        </p:spPr>
      </p:cxnSp>
      <p:pic>
        <p:nvPicPr>
          <p:cNvPr id="109" name="Google Shape;109;p14"/>
          <p:cNvPicPr preferRelativeResize="0"/>
          <p:nvPr/>
        </p:nvPicPr>
        <p:blipFill>
          <a:blip r:embed="rId4">
            <a:alphaModFix/>
          </a:blip>
          <a:stretch>
            <a:fillRect/>
          </a:stretch>
        </p:blipFill>
        <p:spPr>
          <a:xfrm rot="-8949476" flipH="1">
            <a:off x="6433448" y="5192896"/>
            <a:ext cx="1130755" cy="1130755"/>
          </a:xfrm>
          <a:prstGeom prst="rect">
            <a:avLst/>
          </a:prstGeom>
          <a:noFill/>
          <a:ln>
            <a:noFill/>
          </a:ln>
        </p:spPr>
      </p:pic>
      <p:pic>
        <p:nvPicPr>
          <p:cNvPr id="110" name="Google Shape;110;p14" descr="No Phones with solid fill"/>
          <p:cNvPicPr preferRelativeResize="0"/>
          <p:nvPr/>
        </p:nvPicPr>
        <p:blipFill>
          <a:blip r:embed="rId5">
            <a:extLst>
              <a:ext uri="{96DAC541-7B7A-43D3-8B79-37D633B846F1}">
                <asvg:svgBlip xmlns:asvg="http://schemas.microsoft.com/office/drawing/2016/SVG/main" r:embed="rId6"/>
              </a:ext>
            </a:extLst>
          </a:blip>
          <a:srcRect l="3705" r="3705"/>
          <a:stretch/>
        </p:blipFill>
        <p:spPr>
          <a:xfrm>
            <a:off x="127725" y="404526"/>
            <a:ext cx="1143875" cy="1235425"/>
          </a:xfrm>
          <a:prstGeom prst="rect">
            <a:avLst/>
          </a:prstGeom>
          <a:noFill/>
          <a:ln>
            <a:noFill/>
          </a:ln>
        </p:spPr>
      </p:pic>
      <p:sp>
        <p:nvSpPr>
          <p:cNvPr id="111" name="Google Shape;111;p14"/>
          <p:cNvSpPr txBox="1"/>
          <p:nvPr/>
        </p:nvSpPr>
        <p:spPr>
          <a:xfrm>
            <a:off x="4064788" y="8884050"/>
            <a:ext cx="3253800" cy="7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Roboto Condensed"/>
                <a:ea typeface="Roboto Condensed"/>
                <a:cs typeface="Roboto Condensed"/>
                <a:sym typeface="Roboto Condensed"/>
              </a:rPr>
              <a:t>First Tardy:</a:t>
            </a:r>
            <a:r>
              <a:rPr lang="en">
                <a:solidFill>
                  <a:schemeClr val="dk1"/>
                </a:solidFill>
                <a:latin typeface="Roboto Condensed"/>
                <a:ea typeface="Roboto Condensed"/>
                <a:cs typeface="Roboto Condensed"/>
                <a:sym typeface="Roboto Condensed"/>
              </a:rPr>
              <a:t> Logged in Powerschool</a:t>
            </a:r>
            <a:endParaRPr>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r>
              <a:rPr lang="en" b="1">
                <a:solidFill>
                  <a:schemeClr val="dk1"/>
                </a:solidFill>
                <a:latin typeface="Roboto Condensed"/>
                <a:ea typeface="Roboto Condensed"/>
                <a:cs typeface="Roboto Condensed"/>
                <a:sym typeface="Roboto Condensed"/>
              </a:rPr>
              <a:t>Second Tardy: </a:t>
            </a:r>
            <a:r>
              <a:rPr lang="en">
                <a:solidFill>
                  <a:schemeClr val="dk1"/>
                </a:solidFill>
                <a:latin typeface="Roboto Condensed"/>
                <a:ea typeface="Roboto Condensed"/>
                <a:cs typeface="Roboto Condensed"/>
                <a:sym typeface="Roboto Condensed"/>
              </a:rPr>
              <a:t>Call Home</a:t>
            </a:r>
            <a:endParaRPr>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r>
              <a:rPr lang="en" b="1">
                <a:solidFill>
                  <a:schemeClr val="dk1"/>
                </a:solidFill>
                <a:latin typeface="Roboto Condensed"/>
                <a:ea typeface="Roboto Condensed"/>
                <a:cs typeface="Roboto Condensed"/>
                <a:sym typeface="Roboto Condensed"/>
              </a:rPr>
              <a:t>Third Tardy:</a:t>
            </a:r>
            <a:r>
              <a:rPr lang="en">
                <a:solidFill>
                  <a:schemeClr val="dk1"/>
                </a:solidFill>
                <a:latin typeface="Roboto Condensed"/>
                <a:ea typeface="Roboto Condensed"/>
                <a:cs typeface="Roboto Condensed"/>
                <a:sym typeface="Roboto Condensed"/>
              </a:rPr>
              <a:t> Referral</a:t>
            </a:r>
            <a:endParaRPr>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r>
              <a:rPr lang="en" b="1">
                <a:solidFill>
                  <a:schemeClr val="dk1"/>
                </a:solidFill>
                <a:latin typeface="Roboto Condensed"/>
                <a:ea typeface="Roboto Condensed"/>
                <a:cs typeface="Roboto Condensed"/>
                <a:sym typeface="Roboto Condensed"/>
              </a:rPr>
              <a:t>All future tardies:</a:t>
            </a:r>
            <a:r>
              <a:rPr lang="en">
                <a:solidFill>
                  <a:schemeClr val="dk1"/>
                </a:solidFill>
                <a:latin typeface="Roboto Condensed"/>
                <a:ea typeface="Roboto Condensed"/>
                <a:cs typeface="Roboto Condensed"/>
                <a:sym typeface="Roboto Condensed"/>
              </a:rPr>
              <a:t> Referral</a:t>
            </a:r>
            <a:endParaRPr>
              <a:solidFill>
                <a:schemeClr val="dk1"/>
              </a:solidFill>
              <a:latin typeface="Roboto Condensed"/>
              <a:ea typeface="Roboto Condensed"/>
              <a:cs typeface="Roboto Condensed"/>
              <a:sym typeface="Roboto Condensed"/>
            </a:endParaRPr>
          </a:p>
        </p:txBody>
      </p:sp>
      <p:sp>
        <p:nvSpPr>
          <p:cNvPr id="112" name="Google Shape;112;p14"/>
          <p:cNvSpPr/>
          <p:nvPr/>
        </p:nvSpPr>
        <p:spPr>
          <a:xfrm>
            <a:off x="713013" y="8897400"/>
            <a:ext cx="2755800" cy="773100"/>
          </a:xfrm>
          <a:prstGeom prst="wedgeRoundRectCallout">
            <a:avLst>
              <a:gd name="adj1" fmla="val 69130"/>
              <a:gd name="adj2" fmla="val 29169"/>
              <a:gd name="adj3" fmla="val 0"/>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2900" b="1">
                <a:latin typeface="Amatic SC"/>
                <a:ea typeface="Amatic SC"/>
                <a:cs typeface="Amatic SC"/>
                <a:sym typeface="Amatic SC"/>
              </a:rPr>
              <a:t>Tardy Policy</a:t>
            </a:r>
            <a:endParaRPr/>
          </a:p>
        </p:txBody>
      </p:sp>
      <p:sp>
        <p:nvSpPr>
          <p:cNvPr id="113" name="Google Shape;113;p14"/>
          <p:cNvSpPr txBox="1"/>
          <p:nvPr/>
        </p:nvSpPr>
        <p:spPr>
          <a:xfrm>
            <a:off x="713013" y="3868300"/>
            <a:ext cx="2755800" cy="1831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latin typeface="Roboto Condensed"/>
                <a:ea typeface="Roboto Condensed"/>
                <a:cs typeface="Roboto Condensed"/>
                <a:sym typeface="Roboto Condensed"/>
              </a:rPr>
              <a:t>In this course your grades are broken up into 3 major categories </a:t>
            </a:r>
            <a:endParaRPr>
              <a:latin typeface="Roboto Condensed"/>
              <a:ea typeface="Roboto Condensed"/>
              <a:cs typeface="Roboto Condensed"/>
              <a:sym typeface="Roboto Condensed"/>
            </a:endParaRPr>
          </a:p>
          <a:p>
            <a:pPr marL="0" lvl="0" indent="0" algn="r" rtl="0">
              <a:spcBef>
                <a:spcPts val="0"/>
              </a:spcBef>
              <a:spcAft>
                <a:spcPts val="0"/>
              </a:spcAft>
              <a:buNone/>
            </a:pPr>
            <a:r>
              <a:rPr lang="en">
                <a:latin typeface="Roboto Condensed"/>
                <a:ea typeface="Roboto Condensed"/>
                <a:cs typeface="Roboto Condensed"/>
                <a:sym typeface="Roboto Condensed"/>
              </a:rPr>
              <a:t>( Major, Non-Major, and Homework) Each of these categories are weighted differently. This means that a test or major grade will affect your overall average more than a homework grade.. </a:t>
            </a:r>
            <a:endParaRPr>
              <a:latin typeface="Roboto Condensed"/>
              <a:ea typeface="Roboto Condensed"/>
              <a:cs typeface="Roboto Condensed"/>
              <a:sym typeface="Roboto Condensed"/>
            </a:endParaRPr>
          </a:p>
        </p:txBody>
      </p:sp>
      <p:pic>
        <p:nvPicPr>
          <p:cNvPr id="2" name="Picture 2" descr="Bitmoji Image">
            <a:extLst>
              <a:ext uri="{FF2B5EF4-FFF2-40B4-BE49-F238E27FC236}">
                <a16:creationId xmlns:a16="http://schemas.microsoft.com/office/drawing/2014/main" id="{5B8F9BCD-2C5E-BDC9-BFFA-E6DCEC458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5655" y="4037952"/>
            <a:ext cx="1220920" cy="1220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21155" b="23866"/>
          <a:stretch/>
        </p:blipFill>
        <p:spPr>
          <a:xfrm>
            <a:off x="364250" y="1981406"/>
            <a:ext cx="3356100" cy="1845066"/>
          </a:xfrm>
          <a:prstGeom prst="rect">
            <a:avLst/>
          </a:prstGeom>
          <a:noFill/>
          <a:ln>
            <a:noFill/>
          </a:ln>
        </p:spPr>
      </p:pic>
      <p:grpSp>
        <p:nvGrpSpPr>
          <p:cNvPr id="55" name="Google Shape;55;p13"/>
          <p:cNvGrpSpPr/>
          <p:nvPr/>
        </p:nvGrpSpPr>
        <p:grpSpPr>
          <a:xfrm>
            <a:off x="5967575" y="8152996"/>
            <a:ext cx="1505888" cy="1306553"/>
            <a:chOff x="6863388" y="2660925"/>
            <a:chExt cx="1709100" cy="1876423"/>
          </a:xfrm>
        </p:grpSpPr>
        <p:sp>
          <p:nvSpPr>
            <p:cNvPr id="56" name="Google Shape;56;p13"/>
            <p:cNvSpPr txBox="1"/>
            <p:nvPr/>
          </p:nvSpPr>
          <p:spPr>
            <a:xfrm>
              <a:off x="6863388" y="2660925"/>
              <a:ext cx="1709100" cy="446400"/>
            </a:xfrm>
            <a:prstGeom prst="rect">
              <a:avLst/>
            </a:prstGeom>
            <a:noFill/>
            <a:ln>
              <a:noFill/>
            </a:ln>
          </p:spPr>
          <p:txBody>
            <a:bodyPr spcFirstLastPara="1" wrap="square" lIns="77700" tIns="77700" rIns="77700" bIns="77700" anchor="b" anchorCtr="0">
              <a:noAutofit/>
            </a:bodyPr>
            <a:lstStyle/>
            <a:p>
              <a:pPr marL="0" lvl="0" indent="0" algn="ctr" rtl="0">
                <a:lnSpc>
                  <a:spcPct val="115000"/>
                </a:lnSpc>
                <a:spcBef>
                  <a:spcPts val="0"/>
                </a:spcBef>
                <a:spcAft>
                  <a:spcPts val="0"/>
                </a:spcAft>
                <a:buNone/>
              </a:pPr>
              <a:r>
                <a:rPr lang="en" b="1">
                  <a:latin typeface="Roboto"/>
                  <a:ea typeface="Roboto"/>
                  <a:cs typeface="Roboto"/>
                  <a:sym typeface="Roboto"/>
                </a:rPr>
                <a:t>CLEAN UP</a:t>
              </a:r>
              <a:endParaRPr b="1">
                <a:latin typeface="Roboto"/>
                <a:ea typeface="Roboto"/>
                <a:cs typeface="Roboto"/>
                <a:sym typeface="Roboto"/>
              </a:endParaRPr>
            </a:p>
          </p:txBody>
        </p:sp>
        <p:sp>
          <p:nvSpPr>
            <p:cNvPr id="57" name="Google Shape;57;p13"/>
            <p:cNvSpPr txBox="1"/>
            <p:nvPr/>
          </p:nvSpPr>
          <p:spPr>
            <a:xfrm>
              <a:off x="6863388" y="3117748"/>
              <a:ext cx="1709100" cy="1419600"/>
            </a:xfrm>
            <a:prstGeom prst="rect">
              <a:avLst/>
            </a:prstGeom>
            <a:noFill/>
            <a:ln>
              <a:noFill/>
            </a:ln>
          </p:spPr>
          <p:txBody>
            <a:bodyPr spcFirstLastPara="1" wrap="square" lIns="77700" tIns="77700" rIns="77700" bIns="77700" anchor="t" anchorCtr="0">
              <a:noAutofit/>
            </a:bodyPr>
            <a:lstStyle/>
            <a:p>
              <a:pPr marL="0" lvl="0" indent="0" algn="ctr" rtl="0">
                <a:lnSpc>
                  <a:spcPct val="115000"/>
                </a:lnSpc>
                <a:spcBef>
                  <a:spcPts val="0"/>
                </a:spcBef>
                <a:spcAft>
                  <a:spcPts val="1400"/>
                </a:spcAft>
                <a:buNone/>
              </a:pPr>
              <a:r>
                <a:rPr lang="en" sz="1200">
                  <a:latin typeface="Roboto"/>
                  <a:ea typeface="Roboto"/>
                  <a:cs typeface="Roboto"/>
                  <a:sym typeface="Roboto"/>
                </a:rPr>
                <a:t>Pick up materials, return any books or items to the correct location</a:t>
              </a:r>
              <a:endParaRPr sz="1200">
                <a:latin typeface="Roboto"/>
                <a:ea typeface="Roboto"/>
                <a:cs typeface="Roboto"/>
                <a:sym typeface="Roboto"/>
              </a:endParaRPr>
            </a:p>
          </p:txBody>
        </p:sp>
      </p:grpSp>
      <p:grpSp>
        <p:nvGrpSpPr>
          <p:cNvPr id="58" name="Google Shape;58;p13"/>
          <p:cNvGrpSpPr/>
          <p:nvPr/>
        </p:nvGrpSpPr>
        <p:grpSpPr>
          <a:xfrm>
            <a:off x="4133160" y="8160246"/>
            <a:ext cx="1505903" cy="1424431"/>
            <a:chOff x="4781399" y="2671337"/>
            <a:chExt cx="1709118" cy="2045715"/>
          </a:xfrm>
        </p:grpSpPr>
        <p:sp>
          <p:nvSpPr>
            <p:cNvPr id="59" name="Google Shape;59;p13"/>
            <p:cNvSpPr txBox="1"/>
            <p:nvPr/>
          </p:nvSpPr>
          <p:spPr>
            <a:xfrm>
              <a:off x="4781399" y="2671337"/>
              <a:ext cx="1709100" cy="446400"/>
            </a:xfrm>
            <a:prstGeom prst="rect">
              <a:avLst/>
            </a:prstGeom>
            <a:noFill/>
            <a:ln>
              <a:noFill/>
            </a:ln>
          </p:spPr>
          <p:txBody>
            <a:bodyPr spcFirstLastPara="1" wrap="square" lIns="77700" tIns="77700" rIns="77700" bIns="77700" anchor="b" anchorCtr="0">
              <a:noAutofit/>
            </a:bodyPr>
            <a:lstStyle/>
            <a:p>
              <a:pPr marL="0" lvl="0" indent="0" algn="ctr" rtl="0">
                <a:lnSpc>
                  <a:spcPct val="115000"/>
                </a:lnSpc>
                <a:spcBef>
                  <a:spcPts val="0"/>
                </a:spcBef>
                <a:spcAft>
                  <a:spcPts val="0"/>
                </a:spcAft>
                <a:buNone/>
              </a:pPr>
              <a:r>
                <a:rPr lang="en" b="1">
                  <a:latin typeface="Roboto"/>
                  <a:ea typeface="Roboto"/>
                  <a:cs typeface="Roboto"/>
                  <a:sym typeface="Roboto"/>
                </a:rPr>
                <a:t>CLASS WORK</a:t>
              </a:r>
              <a:endParaRPr b="1">
                <a:latin typeface="Roboto"/>
                <a:ea typeface="Roboto"/>
                <a:cs typeface="Roboto"/>
                <a:sym typeface="Roboto"/>
              </a:endParaRPr>
            </a:p>
          </p:txBody>
        </p:sp>
        <p:sp>
          <p:nvSpPr>
            <p:cNvPr id="60" name="Google Shape;60;p13"/>
            <p:cNvSpPr txBox="1"/>
            <p:nvPr/>
          </p:nvSpPr>
          <p:spPr>
            <a:xfrm>
              <a:off x="4781416" y="3117752"/>
              <a:ext cx="1709100" cy="1599300"/>
            </a:xfrm>
            <a:prstGeom prst="rect">
              <a:avLst/>
            </a:prstGeom>
            <a:noFill/>
            <a:ln>
              <a:noFill/>
            </a:ln>
          </p:spPr>
          <p:txBody>
            <a:bodyPr spcFirstLastPara="1" wrap="square" lIns="77700" tIns="77700" rIns="77700" bIns="77700" anchor="t" anchorCtr="0">
              <a:noAutofit/>
            </a:bodyPr>
            <a:lstStyle/>
            <a:p>
              <a:pPr marL="0" lvl="0" indent="0" algn="ctr" rtl="0">
                <a:lnSpc>
                  <a:spcPct val="115000"/>
                </a:lnSpc>
                <a:spcBef>
                  <a:spcPts val="0"/>
                </a:spcBef>
                <a:spcAft>
                  <a:spcPts val="1400"/>
                </a:spcAft>
                <a:buNone/>
              </a:pPr>
              <a:r>
                <a:rPr lang="en" sz="1200">
                  <a:latin typeface="Roboto"/>
                  <a:ea typeface="Roboto"/>
                  <a:cs typeface="Roboto"/>
                  <a:sym typeface="Roboto"/>
                </a:rPr>
                <a:t>Group work, Independent working time, notes, etc...</a:t>
              </a:r>
              <a:endParaRPr sz="1200">
                <a:latin typeface="Roboto"/>
                <a:ea typeface="Roboto"/>
                <a:cs typeface="Roboto"/>
                <a:sym typeface="Roboto"/>
              </a:endParaRPr>
            </a:p>
          </p:txBody>
        </p:sp>
      </p:grpSp>
      <p:grpSp>
        <p:nvGrpSpPr>
          <p:cNvPr id="61" name="Google Shape;61;p13"/>
          <p:cNvGrpSpPr/>
          <p:nvPr/>
        </p:nvGrpSpPr>
        <p:grpSpPr>
          <a:xfrm>
            <a:off x="2298725" y="8160246"/>
            <a:ext cx="1508883" cy="1424424"/>
            <a:chOff x="2699416" y="2671337"/>
            <a:chExt cx="1712500" cy="2045704"/>
          </a:xfrm>
        </p:grpSpPr>
        <p:sp>
          <p:nvSpPr>
            <p:cNvPr id="62" name="Google Shape;62;p13"/>
            <p:cNvSpPr txBox="1"/>
            <p:nvPr/>
          </p:nvSpPr>
          <p:spPr>
            <a:xfrm>
              <a:off x="2702816" y="2671337"/>
              <a:ext cx="1709100" cy="446400"/>
            </a:xfrm>
            <a:prstGeom prst="rect">
              <a:avLst/>
            </a:prstGeom>
            <a:noFill/>
            <a:ln>
              <a:noFill/>
            </a:ln>
          </p:spPr>
          <p:txBody>
            <a:bodyPr spcFirstLastPara="1" wrap="square" lIns="77700" tIns="77700" rIns="77700" bIns="77700" anchor="b" anchorCtr="0">
              <a:noAutofit/>
            </a:bodyPr>
            <a:lstStyle/>
            <a:p>
              <a:pPr marL="0" lvl="0" indent="0" algn="ctr" rtl="0">
                <a:lnSpc>
                  <a:spcPct val="115000"/>
                </a:lnSpc>
                <a:spcBef>
                  <a:spcPts val="0"/>
                </a:spcBef>
                <a:spcAft>
                  <a:spcPts val="0"/>
                </a:spcAft>
                <a:buNone/>
              </a:pPr>
              <a:r>
                <a:rPr lang="en" b="1">
                  <a:latin typeface="Roboto"/>
                  <a:ea typeface="Roboto"/>
                  <a:cs typeface="Roboto"/>
                  <a:sym typeface="Roboto"/>
                </a:rPr>
                <a:t>WARM-UP</a:t>
              </a:r>
              <a:endParaRPr b="1">
                <a:latin typeface="Roboto"/>
                <a:ea typeface="Roboto"/>
                <a:cs typeface="Roboto"/>
                <a:sym typeface="Roboto"/>
              </a:endParaRPr>
            </a:p>
          </p:txBody>
        </p:sp>
        <p:sp>
          <p:nvSpPr>
            <p:cNvPr id="63" name="Google Shape;63;p13"/>
            <p:cNvSpPr txBox="1"/>
            <p:nvPr/>
          </p:nvSpPr>
          <p:spPr>
            <a:xfrm>
              <a:off x="2699416" y="3117741"/>
              <a:ext cx="1709100" cy="1599300"/>
            </a:xfrm>
            <a:prstGeom prst="rect">
              <a:avLst/>
            </a:prstGeom>
            <a:noFill/>
            <a:ln>
              <a:noFill/>
            </a:ln>
          </p:spPr>
          <p:txBody>
            <a:bodyPr spcFirstLastPara="1" wrap="square" lIns="77700" tIns="77700" rIns="77700" bIns="77700" anchor="t" anchorCtr="0">
              <a:noAutofit/>
            </a:bodyPr>
            <a:lstStyle/>
            <a:p>
              <a:pPr marL="0" lvl="0" indent="0" algn="ctr" rtl="0">
                <a:lnSpc>
                  <a:spcPct val="115000"/>
                </a:lnSpc>
                <a:spcBef>
                  <a:spcPts val="0"/>
                </a:spcBef>
                <a:spcAft>
                  <a:spcPts val="1400"/>
                </a:spcAft>
                <a:buNone/>
              </a:pPr>
              <a:r>
                <a:rPr lang="en" sz="1200">
                  <a:latin typeface="Roboto"/>
                  <a:ea typeface="Roboto"/>
                  <a:cs typeface="Roboto"/>
                  <a:sym typeface="Roboto"/>
                </a:rPr>
                <a:t>Short exercises, quick writes, word problems, etc...</a:t>
              </a:r>
              <a:endParaRPr sz="1200">
                <a:latin typeface="Roboto"/>
                <a:ea typeface="Roboto"/>
                <a:cs typeface="Roboto"/>
                <a:sym typeface="Roboto"/>
              </a:endParaRPr>
            </a:p>
          </p:txBody>
        </p:sp>
      </p:grpSp>
      <p:grpSp>
        <p:nvGrpSpPr>
          <p:cNvPr id="64" name="Google Shape;64;p13"/>
          <p:cNvGrpSpPr/>
          <p:nvPr/>
        </p:nvGrpSpPr>
        <p:grpSpPr>
          <a:xfrm>
            <a:off x="423850" y="8152996"/>
            <a:ext cx="1546331" cy="1431680"/>
            <a:chOff x="571536" y="2660925"/>
            <a:chExt cx="1755000" cy="2056125"/>
          </a:xfrm>
        </p:grpSpPr>
        <p:sp>
          <p:nvSpPr>
            <p:cNvPr id="65" name="Google Shape;65;p13"/>
            <p:cNvSpPr txBox="1"/>
            <p:nvPr/>
          </p:nvSpPr>
          <p:spPr>
            <a:xfrm>
              <a:off x="594488" y="2660925"/>
              <a:ext cx="1709100" cy="446400"/>
            </a:xfrm>
            <a:prstGeom prst="rect">
              <a:avLst/>
            </a:prstGeom>
            <a:noFill/>
            <a:ln>
              <a:noFill/>
            </a:ln>
          </p:spPr>
          <p:txBody>
            <a:bodyPr spcFirstLastPara="1" wrap="square" lIns="77700" tIns="77700" rIns="228450" bIns="77700" anchor="b" anchorCtr="0">
              <a:noAutofit/>
            </a:bodyPr>
            <a:lstStyle/>
            <a:p>
              <a:pPr marL="0" lvl="0" indent="0" algn="ctr" rtl="0">
                <a:lnSpc>
                  <a:spcPct val="115000"/>
                </a:lnSpc>
                <a:spcBef>
                  <a:spcPts val="0"/>
                </a:spcBef>
                <a:spcAft>
                  <a:spcPts val="0"/>
                </a:spcAft>
                <a:buNone/>
              </a:pPr>
              <a:r>
                <a:rPr lang="en" b="1">
                  <a:latin typeface="Roboto"/>
                  <a:ea typeface="Roboto"/>
                  <a:cs typeface="Roboto"/>
                  <a:sym typeface="Roboto"/>
                </a:rPr>
                <a:t>TURN IN...</a:t>
              </a:r>
              <a:endParaRPr b="1">
                <a:latin typeface="Roboto"/>
                <a:ea typeface="Roboto"/>
                <a:cs typeface="Roboto"/>
                <a:sym typeface="Roboto"/>
              </a:endParaRPr>
            </a:p>
          </p:txBody>
        </p:sp>
        <p:sp>
          <p:nvSpPr>
            <p:cNvPr id="66" name="Google Shape;66;p13"/>
            <p:cNvSpPr txBox="1"/>
            <p:nvPr/>
          </p:nvSpPr>
          <p:spPr>
            <a:xfrm>
              <a:off x="571536" y="3117750"/>
              <a:ext cx="1755000" cy="1599300"/>
            </a:xfrm>
            <a:prstGeom prst="rect">
              <a:avLst/>
            </a:prstGeom>
            <a:noFill/>
            <a:ln>
              <a:noFill/>
            </a:ln>
          </p:spPr>
          <p:txBody>
            <a:bodyPr spcFirstLastPara="1" wrap="square" lIns="77700" tIns="77700" rIns="77700" bIns="77700" anchor="t" anchorCtr="0">
              <a:noAutofit/>
            </a:bodyPr>
            <a:lstStyle/>
            <a:p>
              <a:pPr marL="0" lvl="0" indent="0" algn="ctr" rtl="0">
                <a:lnSpc>
                  <a:spcPct val="115000"/>
                </a:lnSpc>
                <a:spcBef>
                  <a:spcPts val="0"/>
                </a:spcBef>
                <a:spcAft>
                  <a:spcPts val="1400"/>
                </a:spcAft>
                <a:buNone/>
              </a:pPr>
              <a:r>
                <a:rPr lang="en" sz="1200">
                  <a:latin typeface="Roboto"/>
                  <a:ea typeface="Roboto"/>
                  <a:cs typeface="Roboto"/>
                  <a:sym typeface="Roboto"/>
                </a:rPr>
                <a:t>Homework or projects</a:t>
              </a:r>
              <a:endParaRPr sz="1200">
                <a:latin typeface="Roboto"/>
                <a:ea typeface="Roboto"/>
                <a:cs typeface="Roboto"/>
                <a:sym typeface="Roboto"/>
              </a:endParaRPr>
            </a:p>
          </p:txBody>
        </p:sp>
      </p:grpSp>
      <p:sp>
        <p:nvSpPr>
          <p:cNvPr id="67" name="Google Shape;67;p13"/>
          <p:cNvSpPr txBox="1"/>
          <p:nvPr/>
        </p:nvSpPr>
        <p:spPr>
          <a:xfrm>
            <a:off x="268800" y="4211750"/>
            <a:ext cx="3530400" cy="3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b="1" dirty="0">
                <a:latin typeface="Amatic SC"/>
                <a:ea typeface="Amatic SC"/>
                <a:cs typeface="Amatic SC"/>
                <a:sym typeface="Amatic SC"/>
              </a:rPr>
              <a:t>BE</a:t>
            </a:r>
            <a:r>
              <a:rPr lang="en" sz="2900" dirty="0">
                <a:latin typeface="Amatic SC"/>
                <a:ea typeface="Amatic SC"/>
                <a:cs typeface="Amatic SC"/>
                <a:sym typeface="Amatic SC"/>
              </a:rPr>
              <a:t> </a:t>
            </a:r>
            <a:r>
              <a:rPr lang="en" sz="2900" b="1" dirty="0">
                <a:latin typeface="Amatic SC"/>
                <a:ea typeface="Amatic SC"/>
                <a:cs typeface="Amatic SC"/>
                <a:sym typeface="Amatic SC"/>
              </a:rPr>
              <a:t>RESPONSIBLE</a:t>
            </a:r>
            <a:endParaRPr sz="2900" b="1" dirty="0">
              <a:latin typeface="Amatic SC"/>
              <a:ea typeface="Amatic SC"/>
              <a:cs typeface="Amatic SC"/>
              <a:sym typeface="Amatic SC"/>
            </a:endParaRPr>
          </a:p>
          <a:p>
            <a:pPr marL="0" lvl="0" indent="0" algn="ctr" rtl="0">
              <a:spcBef>
                <a:spcPts val="0"/>
              </a:spcBef>
              <a:spcAft>
                <a:spcPts val="0"/>
              </a:spcAft>
              <a:buNone/>
            </a:pPr>
            <a:r>
              <a:rPr lang="en" sz="1200" dirty="0">
                <a:latin typeface="Roboto Light"/>
                <a:ea typeface="Roboto Light"/>
                <a:cs typeface="Roboto Light"/>
                <a:sym typeface="Roboto Light"/>
              </a:rPr>
              <a:t>Come to class on time and be prepared with class materials. Follow class rules and procedures.</a:t>
            </a:r>
            <a:endParaRPr sz="1200" dirty="0">
              <a:latin typeface="Roboto Light"/>
              <a:ea typeface="Roboto Light"/>
              <a:cs typeface="Roboto Light"/>
              <a:sym typeface="Roboto Light"/>
            </a:endParaRPr>
          </a:p>
          <a:p>
            <a:pPr marL="0" lvl="0" indent="0" algn="ctr" rtl="0">
              <a:spcBef>
                <a:spcPts val="0"/>
              </a:spcBef>
              <a:spcAft>
                <a:spcPts val="0"/>
              </a:spcAft>
              <a:buNone/>
            </a:pPr>
            <a:endParaRPr sz="1200" dirty="0">
              <a:latin typeface="Roboto Light"/>
              <a:ea typeface="Roboto Light"/>
              <a:cs typeface="Roboto Light"/>
              <a:sym typeface="Roboto Light"/>
            </a:endParaRPr>
          </a:p>
          <a:p>
            <a:pPr marL="0" lvl="0" indent="0" algn="ctr" rtl="0">
              <a:spcBef>
                <a:spcPts val="0"/>
              </a:spcBef>
              <a:spcAft>
                <a:spcPts val="0"/>
              </a:spcAft>
              <a:buNone/>
            </a:pPr>
            <a:r>
              <a:rPr lang="en" sz="2900" b="1" dirty="0">
                <a:latin typeface="Amatic SC"/>
                <a:ea typeface="Amatic SC"/>
                <a:cs typeface="Amatic SC"/>
                <a:sym typeface="Amatic SC"/>
              </a:rPr>
              <a:t>BE</a:t>
            </a:r>
            <a:r>
              <a:rPr lang="en" sz="2900" dirty="0">
                <a:latin typeface="Amatic SC"/>
                <a:ea typeface="Amatic SC"/>
                <a:cs typeface="Amatic SC"/>
                <a:sym typeface="Amatic SC"/>
              </a:rPr>
              <a:t> </a:t>
            </a:r>
            <a:r>
              <a:rPr lang="en" sz="2900" b="1" dirty="0">
                <a:latin typeface="Amatic SC"/>
                <a:ea typeface="Amatic SC"/>
                <a:cs typeface="Amatic SC"/>
                <a:sym typeface="Amatic SC"/>
              </a:rPr>
              <a:t>RESPECTFUL</a:t>
            </a:r>
            <a:endParaRPr sz="2900" b="1" dirty="0">
              <a:latin typeface="Amatic SC"/>
              <a:ea typeface="Amatic SC"/>
              <a:cs typeface="Amatic SC"/>
              <a:sym typeface="Amatic SC"/>
            </a:endParaRPr>
          </a:p>
          <a:p>
            <a:pPr marL="0" lvl="0" indent="0" algn="ctr" rtl="0">
              <a:spcBef>
                <a:spcPts val="0"/>
              </a:spcBef>
              <a:spcAft>
                <a:spcPts val="0"/>
              </a:spcAft>
              <a:buNone/>
            </a:pPr>
            <a:r>
              <a:rPr lang="en" sz="1200" dirty="0">
                <a:latin typeface="Roboto Light"/>
                <a:ea typeface="Roboto Light"/>
                <a:cs typeface="Roboto Light"/>
                <a:sym typeface="Roboto Light"/>
              </a:rPr>
              <a:t>Respect yourself, your peers, your teacher, and class supplies. Respect is the foundation of this classroom! </a:t>
            </a:r>
            <a:endParaRPr sz="1200" dirty="0">
              <a:latin typeface="Roboto Light"/>
              <a:ea typeface="Roboto Light"/>
              <a:cs typeface="Roboto Light"/>
              <a:sym typeface="Roboto Light"/>
            </a:endParaRPr>
          </a:p>
          <a:p>
            <a:pPr marL="0" lvl="0" indent="0" algn="ctr" rtl="0">
              <a:spcBef>
                <a:spcPts val="0"/>
              </a:spcBef>
              <a:spcAft>
                <a:spcPts val="0"/>
              </a:spcAft>
              <a:buNone/>
            </a:pPr>
            <a:endParaRPr sz="1200" dirty="0">
              <a:latin typeface="Roboto Light"/>
              <a:ea typeface="Roboto Light"/>
              <a:cs typeface="Roboto Light"/>
              <a:sym typeface="Roboto Light"/>
            </a:endParaRPr>
          </a:p>
          <a:p>
            <a:pPr marL="0" lvl="0" indent="0" algn="ctr" rtl="0">
              <a:spcBef>
                <a:spcPts val="0"/>
              </a:spcBef>
              <a:spcAft>
                <a:spcPts val="0"/>
              </a:spcAft>
              <a:buNone/>
            </a:pPr>
            <a:r>
              <a:rPr lang="en" sz="2900" b="1" dirty="0">
                <a:latin typeface="Amatic SC"/>
                <a:ea typeface="Amatic SC"/>
                <a:cs typeface="Amatic SC"/>
                <a:sym typeface="Amatic SC"/>
              </a:rPr>
              <a:t>DO YOUR</a:t>
            </a:r>
            <a:r>
              <a:rPr lang="en" sz="2900" dirty="0">
                <a:latin typeface="Amatic SC"/>
                <a:ea typeface="Amatic SC"/>
                <a:cs typeface="Amatic SC"/>
                <a:sym typeface="Amatic SC"/>
              </a:rPr>
              <a:t> </a:t>
            </a:r>
            <a:r>
              <a:rPr lang="en" sz="2900" b="1" dirty="0">
                <a:latin typeface="Amatic SC"/>
                <a:ea typeface="Amatic SC"/>
                <a:cs typeface="Amatic SC"/>
                <a:sym typeface="Amatic SC"/>
              </a:rPr>
              <a:t>BEST</a:t>
            </a:r>
            <a:endParaRPr sz="2900" b="1" dirty="0">
              <a:latin typeface="Amatic SC"/>
              <a:ea typeface="Amatic SC"/>
              <a:cs typeface="Amatic SC"/>
              <a:sym typeface="Amatic SC"/>
            </a:endParaRPr>
          </a:p>
          <a:p>
            <a:pPr marL="0" lvl="0" indent="0" algn="ctr" rtl="0">
              <a:spcBef>
                <a:spcPts val="0"/>
              </a:spcBef>
              <a:spcAft>
                <a:spcPts val="0"/>
              </a:spcAft>
              <a:buNone/>
            </a:pPr>
            <a:r>
              <a:rPr lang="en" sz="1200" dirty="0">
                <a:latin typeface="Roboto Light"/>
                <a:ea typeface="Roboto Light"/>
                <a:cs typeface="Roboto Light"/>
                <a:sym typeface="Roboto Light"/>
              </a:rPr>
              <a:t>Put effort into your work and participate in class. It’s ok if you try and fail but it’s not ok to fail to try!</a:t>
            </a:r>
            <a:endParaRPr sz="1200" dirty="0">
              <a:latin typeface="Roboto Light"/>
              <a:ea typeface="Roboto Light"/>
              <a:cs typeface="Roboto Light"/>
              <a:sym typeface="Roboto Light"/>
            </a:endParaRPr>
          </a:p>
        </p:txBody>
      </p:sp>
      <p:pic>
        <p:nvPicPr>
          <p:cNvPr id="68" name="Google Shape;68;p13"/>
          <p:cNvPicPr preferRelativeResize="0"/>
          <p:nvPr/>
        </p:nvPicPr>
        <p:blipFill rotWithShape="1">
          <a:blip r:embed="rId4">
            <a:alphaModFix/>
          </a:blip>
          <a:srcRect t="15747" b="24286"/>
          <a:stretch/>
        </p:blipFill>
        <p:spPr>
          <a:xfrm>
            <a:off x="845525" y="3456600"/>
            <a:ext cx="2313306" cy="863700"/>
          </a:xfrm>
          <a:prstGeom prst="rect">
            <a:avLst/>
          </a:prstGeom>
          <a:noFill/>
          <a:ln>
            <a:noFill/>
          </a:ln>
        </p:spPr>
      </p:pic>
      <p:pic>
        <p:nvPicPr>
          <p:cNvPr id="69" name="Google Shape;69;p13"/>
          <p:cNvPicPr preferRelativeResize="0"/>
          <p:nvPr/>
        </p:nvPicPr>
        <p:blipFill>
          <a:blip r:embed="rId5">
            <a:alphaModFix/>
          </a:blip>
          <a:stretch>
            <a:fillRect/>
          </a:stretch>
        </p:blipFill>
        <p:spPr>
          <a:xfrm rot="8671263" flipH="1">
            <a:off x="1398034" y="370649"/>
            <a:ext cx="1076602" cy="1154675"/>
          </a:xfrm>
          <a:prstGeom prst="rect">
            <a:avLst/>
          </a:prstGeom>
          <a:noFill/>
          <a:ln>
            <a:noFill/>
          </a:ln>
        </p:spPr>
      </p:pic>
      <p:sp>
        <p:nvSpPr>
          <p:cNvPr id="70" name="Google Shape;70;p13"/>
          <p:cNvSpPr txBox="1"/>
          <p:nvPr/>
        </p:nvSpPr>
        <p:spPr>
          <a:xfrm>
            <a:off x="868513" y="1374088"/>
            <a:ext cx="3045600" cy="59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b="1">
                <a:latin typeface="Amatic SC"/>
                <a:ea typeface="Amatic SC"/>
                <a:cs typeface="Amatic SC"/>
                <a:sym typeface="Amatic SC"/>
              </a:rPr>
              <a:t>CONTACT</a:t>
            </a:r>
            <a:r>
              <a:rPr lang="en" sz="2800" b="1">
                <a:latin typeface="Amatic SC"/>
                <a:ea typeface="Amatic SC"/>
                <a:cs typeface="Amatic SC"/>
                <a:sym typeface="Amatic SC"/>
              </a:rPr>
              <a:t> </a:t>
            </a:r>
            <a:r>
              <a:rPr lang="en" sz="2000" b="1">
                <a:latin typeface="Amatic SC"/>
                <a:ea typeface="Amatic SC"/>
                <a:cs typeface="Amatic SC"/>
                <a:sym typeface="Amatic SC"/>
              </a:rPr>
              <a:t>INFO</a:t>
            </a:r>
            <a:endParaRPr sz="2000" b="1">
              <a:latin typeface="Amatic SC"/>
              <a:ea typeface="Amatic SC"/>
              <a:cs typeface="Amatic SC"/>
              <a:sym typeface="Amatic SC"/>
            </a:endParaRPr>
          </a:p>
        </p:txBody>
      </p:sp>
      <p:sp>
        <p:nvSpPr>
          <p:cNvPr id="71" name="Google Shape;71;p13"/>
          <p:cNvSpPr/>
          <p:nvPr/>
        </p:nvSpPr>
        <p:spPr>
          <a:xfrm>
            <a:off x="4116425" y="5831760"/>
            <a:ext cx="3343400" cy="1580907"/>
          </a:xfrm>
          <a:prstGeom prst="foldedCorner">
            <a:avLst>
              <a:gd name="adj" fmla="val 20078"/>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txBox="1"/>
          <p:nvPr/>
        </p:nvSpPr>
        <p:spPr>
          <a:xfrm>
            <a:off x="4944113" y="5827411"/>
            <a:ext cx="1496700" cy="43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Roboto Condensed"/>
                <a:ea typeface="Roboto Condensed"/>
                <a:cs typeface="Roboto Condensed"/>
                <a:sym typeface="Roboto Condensed"/>
              </a:rPr>
              <a:t>SUPPLY </a:t>
            </a:r>
            <a:r>
              <a:rPr lang="en" sz="1600">
                <a:latin typeface="Roboto Light"/>
                <a:ea typeface="Roboto Light"/>
                <a:cs typeface="Roboto Light"/>
                <a:sym typeface="Roboto Light"/>
              </a:rPr>
              <a:t>LIST</a:t>
            </a:r>
            <a:endParaRPr sz="1600">
              <a:latin typeface="Roboto Light"/>
              <a:ea typeface="Roboto Light"/>
              <a:cs typeface="Roboto Light"/>
              <a:sym typeface="Roboto Light"/>
            </a:endParaRPr>
          </a:p>
        </p:txBody>
      </p:sp>
      <p:sp>
        <p:nvSpPr>
          <p:cNvPr id="73" name="Google Shape;73;p13"/>
          <p:cNvSpPr txBox="1"/>
          <p:nvPr/>
        </p:nvSpPr>
        <p:spPr>
          <a:xfrm>
            <a:off x="3927275" y="3559974"/>
            <a:ext cx="3530400" cy="200697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dirty="0">
                <a:latin typeface="Roboto Condensed Light" panose="02000000000000000000" pitchFamily="2" charset="0"/>
                <a:ea typeface="Roboto Condensed Light" panose="02000000000000000000" pitchFamily="2" charset="0"/>
                <a:cs typeface="Roboto Condensed"/>
                <a:sym typeface="Roboto Condensed"/>
              </a:rPr>
              <a:t>COURSE</a:t>
            </a:r>
            <a:r>
              <a:rPr lang="en" sz="1500" dirty="0">
                <a:latin typeface="Roboto Condensed Light" panose="02000000000000000000" pitchFamily="2" charset="0"/>
                <a:ea typeface="Roboto Condensed Light" panose="02000000000000000000" pitchFamily="2" charset="0"/>
              </a:rPr>
              <a:t> </a:t>
            </a:r>
            <a:r>
              <a:rPr lang="en" sz="1500" dirty="0">
                <a:latin typeface="Roboto Condensed Light" panose="02000000000000000000" pitchFamily="2" charset="0"/>
                <a:ea typeface="Roboto Condensed Light" panose="02000000000000000000" pitchFamily="2" charset="0"/>
                <a:cs typeface="Roboto Condensed Light"/>
                <a:sym typeface="Roboto Condensed Light"/>
              </a:rPr>
              <a:t>DESCRIPTION</a:t>
            </a:r>
            <a:endParaRPr sz="1500" dirty="0">
              <a:latin typeface="Roboto Condensed Light" panose="02000000000000000000" pitchFamily="2" charset="0"/>
              <a:ea typeface="Roboto Condensed Light" panose="02000000000000000000" pitchFamily="2" charset="0"/>
              <a:cs typeface="Roboto Condensed Light"/>
              <a:sym typeface="Roboto Condensed Light"/>
            </a:endParaRPr>
          </a:p>
          <a:p>
            <a:pPr algn="ctr">
              <a:buClr>
                <a:schemeClr val="dk1"/>
              </a:buClr>
              <a:buSzPts val="1100"/>
            </a:pPr>
            <a:r>
              <a:rPr lang="en-US" sz="1500" b="0" i="0" dirty="0">
                <a:solidFill>
                  <a:srgbClr val="404040"/>
                </a:solidFill>
                <a:effectLst/>
                <a:latin typeface="Roboto Condensed Light" panose="02000000000000000000" pitchFamily="2" charset="0"/>
                <a:ea typeface="Roboto Condensed Light" panose="02000000000000000000" pitchFamily="2" charset="0"/>
              </a:rPr>
              <a:t>This course will help prepare you for a career in medicine or health care and will challenge you to solve real-world problems. You will work through real-world situations, cases, and problems, such as solving a medical mystery case, diagnosing and treating a patient, and responding to a medical outbreak.</a:t>
            </a:r>
            <a:endParaRPr lang="en-US" sz="1500" dirty="0">
              <a:solidFill>
                <a:schemeClr val="dk1"/>
              </a:solidFill>
              <a:latin typeface="Roboto Condensed Light" panose="02000000000000000000" pitchFamily="2" charset="0"/>
              <a:ea typeface="Roboto Condensed Light" panose="02000000000000000000" pitchFamily="2" charset="0"/>
              <a:cs typeface="Roboto Condensed Light"/>
              <a:sym typeface="Roboto Condensed Light"/>
            </a:endParaRPr>
          </a:p>
        </p:txBody>
      </p:sp>
      <p:pic>
        <p:nvPicPr>
          <p:cNvPr id="74" name="Google Shape;74;p13"/>
          <p:cNvPicPr preferRelativeResize="0"/>
          <p:nvPr/>
        </p:nvPicPr>
        <p:blipFill>
          <a:blip r:embed="rId6">
            <a:alphaModFix/>
          </a:blip>
          <a:stretch>
            <a:fillRect/>
          </a:stretch>
        </p:blipFill>
        <p:spPr>
          <a:xfrm>
            <a:off x="3852950" y="91625"/>
            <a:ext cx="3796700" cy="1627157"/>
          </a:xfrm>
          <a:prstGeom prst="rect">
            <a:avLst/>
          </a:prstGeom>
          <a:noFill/>
          <a:ln>
            <a:noFill/>
          </a:ln>
        </p:spPr>
      </p:pic>
      <p:cxnSp>
        <p:nvCxnSpPr>
          <p:cNvPr id="75" name="Google Shape;75;p13"/>
          <p:cNvCxnSpPr/>
          <p:nvPr/>
        </p:nvCxnSpPr>
        <p:spPr>
          <a:xfrm>
            <a:off x="423850" y="7903200"/>
            <a:ext cx="5089500" cy="15600"/>
          </a:xfrm>
          <a:prstGeom prst="straightConnector1">
            <a:avLst/>
          </a:prstGeom>
          <a:noFill/>
          <a:ln w="28575" cap="flat" cmpd="sng">
            <a:solidFill>
              <a:srgbClr val="000000"/>
            </a:solidFill>
            <a:prstDash val="solid"/>
            <a:round/>
            <a:headEnd type="none" w="med" len="med"/>
            <a:tailEnd type="none" w="med" len="med"/>
          </a:ln>
        </p:spPr>
      </p:cxnSp>
      <p:sp>
        <p:nvSpPr>
          <p:cNvPr id="76" name="Google Shape;76;p13"/>
          <p:cNvSpPr/>
          <p:nvPr/>
        </p:nvSpPr>
        <p:spPr>
          <a:xfrm>
            <a:off x="0" y="9417697"/>
            <a:ext cx="7772400" cy="545014"/>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txBox="1"/>
          <p:nvPr/>
        </p:nvSpPr>
        <p:spPr>
          <a:xfrm>
            <a:off x="121920" y="9410437"/>
            <a:ext cx="7482840" cy="53271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dirty="0">
                <a:solidFill>
                  <a:srgbClr val="FFFFFF"/>
                </a:solidFill>
                <a:latin typeface="Avenir Next LT Pro Light" panose="020B0304020202020204" pitchFamily="34" charset="0"/>
                <a:ea typeface="Beth Ellen"/>
                <a:cs typeface="Beth Ellen"/>
                <a:sym typeface="Beth Ellen"/>
              </a:rPr>
              <a:t>A scientist is someone who is not focused on giving the right answers; they focus on asking the righ questions. – Clause Levi-Strauss</a:t>
            </a:r>
            <a:endParaRPr sz="1300" dirty="0">
              <a:solidFill>
                <a:srgbClr val="FFFFFF"/>
              </a:solidFill>
              <a:latin typeface="Avenir Next LT Pro Light" panose="020B0304020202020204" pitchFamily="34" charset="0"/>
              <a:ea typeface="Beth Ellen"/>
              <a:cs typeface="Beth Ellen"/>
              <a:sym typeface="Beth Ellen"/>
            </a:endParaRPr>
          </a:p>
        </p:txBody>
      </p:sp>
      <p:sp>
        <p:nvSpPr>
          <p:cNvPr id="78" name="Google Shape;78;p13"/>
          <p:cNvSpPr txBox="1"/>
          <p:nvPr/>
        </p:nvSpPr>
        <p:spPr>
          <a:xfrm>
            <a:off x="1130276" y="1849725"/>
            <a:ext cx="2755800" cy="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latin typeface="Roboto Condensed"/>
                <a:ea typeface="Roboto Condensed"/>
                <a:cs typeface="Roboto Condensed"/>
                <a:sym typeface="Roboto Condensed"/>
              </a:rPr>
              <a:t>EMAIL:</a:t>
            </a:r>
            <a:r>
              <a:rPr lang="en" sz="1100" dirty="0"/>
              <a:t> </a:t>
            </a:r>
            <a:r>
              <a:rPr lang="en" sz="1100" dirty="0">
                <a:latin typeface="Roboto Light"/>
                <a:ea typeface="Roboto Light"/>
                <a:sym typeface="Roboto Light"/>
              </a:rPr>
              <a:t>natashau</a:t>
            </a:r>
            <a:r>
              <a:rPr lang="en" sz="1100" dirty="0">
                <a:latin typeface="Roboto Light"/>
                <a:ea typeface="Roboto Light"/>
                <a:cs typeface="Roboto Light"/>
                <a:sym typeface="Roboto Light"/>
              </a:rPr>
              <a:t>@spokaneschools.org</a:t>
            </a:r>
            <a:endParaRPr sz="1100" dirty="0">
              <a:latin typeface="Roboto Light"/>
              <a:ea typeface="Roboto Light"/>
              <a:cs typeface="Roboto Light"/>
              <a:sym typeface="Roboto Light"/>
            </a:endParaRPr>
          </a:p>
        </p:txBody>
      </p:sp>
      <p:sp>
        <p:nvSpPr>
          <p:cNvPr id="79" name="Google Shape;79;p13"/>
          <p:cNvSpPr txBox="1"/>
          <p:nvPr/>
        </p:nvSpPr>
        <p:spPr>
          <a:xfrm>
            <a:off x="1130275" y="2092725"/>
            <a:ext cx="1239300" cy="2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Roboto Condensed"/>
                <a:ea typeface="Roboto Condensed"/>
                <a:cs typeface="Roboto Condensed"/>
                <a:sym typeface="Roboto Condensed"/>
              </a:rPr>
              <a:t>ROOM #:</a:t>
            </a:r>
            <a:r>
              <a:rPr lang="en" sz="1200" dirty="0"/>
              <a:t> </a:t>
            </a:r>
            <a:r>
              <a:rPr lang="en" sz="1200" dirty="0">
                <a:latin typeface="Roboto Light"/>
                <a:ea typeface="Roboto Light"/>
                <a:cs typeface="Roboto Light"/>
                <a:sym typeface="Roboto Light"/>
              </a:rPr>
              <a:t>R303</a:t>
            </a:r>
            <a:endParaRPr sz="1200" dirty="0">
              <a:latin typeface="Roboto Light"/>
              <a:ea typeface="Roboto Light"/>
              <a:cs typeface="Roboto Light"/>
              <a:sym typeface="Roboto Light"/>
            </a:endParaRPr>
          </a:p>
        </p:txBody>
      </p:sp>
      <p:pic>
        <p:nvPicPr>
          <p:cNvPr id="80" name="Google Shape;80;p13"/>
          <p:cNvPicPr preferRelativeResize="0"/>
          <p:nvPr/>
        </p:nvPicPr>
        <p:blipFill>
          <a:blip r:embed="rId7">
            <a:alphaModFix/>
          </a:blip>
          <a:stretch>
            <a:fillRect/>
          </a:stretch>
        </p:blipFill>
        <p:spPr>
          <a:xfrm>
            <a:off x="61200" y="5924"/>
            <a:ext cx="1329849" cy="1994828"/>
          </a:xfrm>
          <a:prstGeom prst="rect">
            <a:avLst/>
          </a:prstGeom>
          <a:noFill/>
          <a:ln>
            <a:noFill/>
          </a:ln>
        </p:spPr>
      </p:pic>
      <p:sp>
        <p:nvSpPr>
          <p:cNvPr id="81" name="Google Shape;81;p13"/>
          <p:cNvSpPr txBox="1"/>
          <p:nvPr/>
        </p:nvSpPr>
        <p:spPr>
          <a:xfrm>
            <a:off x="4133138" y="6137300"/>
            <a:ext cx="2459700" cy="14526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Roboto Light"/>
              <a:buChar char="❏"/>
            </a:pPr>
            <a:r>
              <a:rPr lang="en" sz="1200" dirty="0">
                <a:latin typeface="Roboto Light"/>
                <a:ea typeface="Roboto Light"/>
                <a:cs typeface="Roboto Light"/>
                <a:sym typeface="Roboto Light"/>
              </a:rPr>
              <a:t>Computer with charger</a:t>
            </a:r>
          </a:p>
          <a:p>
            <a:pPr marL="457200" lvl="0" indent="-304800" algn="l" rtl="0">
              <a:spcBef>
                <a:spcPts val="0"/>
              </a:spcBef>
              <a:spcAft>
                <a:spcPts val="0"/>
              </a:spcAft>
              <a:buSzPts val="1200"/>
              <a:buFont typeface="Roboto Light"/>
              <a:buChar char="❏"/>
            </a:pPr>
            <a:r>
              <a:rPr lang="en" sz="1200" dirty="0">
                <a:latin typeface="Roboto Light"/>
                <a:ea typeface="Roboto Light"/>
                <a:cs typeface="Roboto Light"/>
                <a:sym typeface="Roboto Light"/>
              </a:rPr>
              <a:t>1 Pack of Colored Pencils</a:t>
            </a:r>
            <a:endParaRPr sz="1200" dirty="0">
              <a:latin typeface="Roboto Light"/>
              <a:ea typeface="Roboto Light"/>
              <a:cs typeface="Roboto Light"/>
              <a:sym typeface="Roboto Light"/>
            </a:endParaRPr>
          </a:p>
          <a:p>
            <a:pPr marL="457200" lvl="0" indent="-304800" algn="l" rtl="0">
              <a:spcBef>
                <a:spcPts val="0"/>
              </a:spcBef>
              <a:spcAft>
                <a:spcPts val="0"/>
              </a:spcAft>
              <a:buSzPts val="1200"/>
              <a:buFont typeface="Roboto Light"/>
              <a:buChar char="❏"/>
            </a:pPr>
            <a:r>
              <a:rPr lang="en" sz="1200" dirty="0">
                <a:latin typeface="Roboto Light"/>
                <a:ea typeface="Roboto Light"/>
                <a:cs typeface="Roboto Light"/>
                <a:sym typeface="Roboto Light"/>
              </a:rPr>
              <a:t>Pencil</a:t>
            </a:r>
            <a:endParaRPr sz="1200" dirty="0">
              <a:latin typeface="Roboto Light"/>
              <a:ea typeface="Roboto Light"/>
              <a:cs typeface="Roboto Light"/>
              <a:sym typeface="Roboto Light"/>
            </a:endParaRPr>
          </a:p>
          <a:p>
            <a:pPr marL="457200" lvl="0" indent="-304800" algn="l" rtl="0">
              <a:spcBef>
                <a:spcPts val="0"/>
              </a:spcBef>
              <a:spcAft>
                <a:spcPts val="0"/>
              </a:spcAft>
              <a:buSzPts val="1200"/>
              <a:buFont typeface="Roboto Light"/>
              <a:buChar char="❏"/>
            </a:pPr>
            <a:r>
              <a:rPr lang="en" sz="1200" dirty="0">
                <a:latin typeface="Roboto Light"/>
                <a:ea typeface="Roboto Light"/>
                <a:cs typeface="Roboto Light"/>
                <a:sym typeface="Roboto Light"/>
              </a:rPr>
              <a:t>2 Glue Sticks</a:t>
            </a:r>
            <a:endParaRPr sz="1200" dirty="0">
              <a:latin typeface="Roboto Light"/>
              <a:ea typeface="Roboto Light"/>
              <a:cs typeface="Roboto Light"/>
              <a:sym typeface="Roboto Light"/>
            </a:endParaRPr>
          </a:p>
          <a:p>
            <a:pPr marL="457200" lvl="0" indent="-304800" algn="l" rtl="0">
              <a:spcBef>
                <a:spcPts val="0"/>
              </a:spcBef>
              <a:spcAft>
                <a:spcPts val="0"/>
              </a:spcAft>
              <a:buSzPts val="1200"/>
              <a:buFont typeface="Roboto Light"/>
              <a:buChar char="❏"/>
            </a:pPr>
            <a:r>
              <a:rPr lang="en" sz="1200" dirty="0">
                <a:latin typeface="Roboto Light"/>
                <a:ea typeface="Roboto Light"/>
                <a:cs typeface="Roboto Light"/>
                <a:sym typeface="Roboto Light"/>
              </a:rPr>
              <a:t>1 Composition Notebook</a:t>
            </a:r>
            <a:endParaRPr sz="1200" dirty="0">
              <a:latin typeface="Roboto Light"/>
              <a:ea typeface="Roboto Light"/>
              <a:cs typeface="Roboto Light"/>
              <a:sym typeface="Roboto Light"/>
            </a:endParaRPr>
          </a:p>
          <a:p>
            <a:pPr marL="457200" indent="-304800">
              <a:buSzPts val="1200"/>
              <a:buFont typeface="Roboto Light"/>
              <a:buChar char="❏"/>
            </a:pPr>
            <a:r>
              <a:rPr lang="en" sz="1200" dirty="0">
                <a:latin typeface="Roboto Light"/>
                <a:ea typeface="Roboto Light"/>
                <a:cs typeface="Roboto Light"/>
              </a:rPr>
              <a:t>Scissors</a:t>
            </a:r>
          </a:p>
          <a:p>
            <a:pPr marL="457200" lvl="0" indent="0" algn="l" rtl="0">
              <a:spcBef>
                <a:spcPts val="0"/>
              </a:spcBef>
              <a:spcAft>
                <a:spcPts val="0"/>
              </a:spcAft>
              <a:buNone/>
            </a:pPr>
            <a:endParaRPr sz="1200" dirty="0">
              <a:latin typeface="Roboto Light"/>
              <a:ea typeface="Roboto Light"/>
              <a:cs typeface="Roboto Light"/>
            </a:endParaRPr>
          </a:p>
          <a:p>
            <a:endParaRPr lang="en-US" sz="1200" dirty="0">
              <a:latin typeface="Roboto Light"/>
              <a:ea typeface="Roboto Light"/>
              <a:cs typeface="Roboto Light"/>
            </a:endParaRPr>
          </a:p>
        </p:txBody>
      </p:sp>
      <p:sp>
        <p:nvSpPr>
          <p:cNvPr id="82" name="Google Shape;82;p13"/>
          <p:cNvSpPr txBox="1"/>
          <p:nvPr/>
        </p:nvSpPr>
        <p:spPr>
          <a:xfrm>
            <a:off x="3914125" y="1519450"/>
            <a:ext cx="3735300" cy="988500"/>
          </a:xfrm>
          <a:prstGeom prst="rect">
            <a:avLst/>
          </a:prstGeom>
          <a:noFill/>
          <a:ln>
            <a:noFill/>
          </a:ln>
        </p:spPr>
        <p:txBody>
          <a:bodyPr spcFirstLastPara="1" wrap="square" lIns="91425" tIns="91425" rIns="91425" bIns="91425" anchor="t" anchorCtr="0">
            <a:noAutofit/>
          </a:bodyPr>
          <a:lstStyle/>
          <a:p>
            <a:pPr algn="ctr"/>
            <a:r>
              <a:rPr lang="en" sz="3200" b="1" dirty="0">
                <a:latin typeface="Roboto Condensed"/>
                <a:ea typeface="Roboto Condensed"/>
                <a:cs typeface="Roboto Condensed"/>
                <a:sym typeface="Roboto Condensed"/>
              </a:rPr>
              <a:t>PLTW: Principles of Biomedical Science</a:t>
            </a:r>
            <a:endParaRPr sz="3200" b="1" dirty="0">
              <a:latin typeface="Roboto Condensed"/>
              <a:ea typeface="Roboto Condensed"/>
              <a:cs typeface="Roboto Condensed"/>
              <a:sym typeface="Roboto Condensed"/>
            </a:endParaRPr>
          </a:p>
        </p:txBody>
      </p:sp>
      <p:pic>
        <p:nvPicPr>
          <p:cNvPr id="83" name="Google Shape;83;p13"/>
          <p:cNvPicPr preferRelativeResize="0"/>
          <p:nvPr/>
        </p:nvPicPr>
        <p:blipFill rotWithShape="1">
          <a:blip r:embed="rId8">
            <a:alphaModFix/>
          </a:blip>
          <a:srcRect t="12121" b="27360"/>
          <a:stretch/>
        </p:blipFill>
        <p:spPr>
          <a:xfrm>
            <a:off x="5701050" y="7322900"/>
            <a:ext cx="1863351" cy="751800"/>
          </a:xfrm>
          <a:prstGeom prst="rect">
            <a:avLst/>
          </a:prstGeom>
          <a:noFill/>
          <a:ln>
            <a:noFill/>
          </a:ln>
        </p:spPr>
      </p:pic>
      <p:sp>
        <p:nvSpPr>
          <p:cNvPr id="84" name="Google Shape;84;p13"/>
          <p:cNvSpPr txBox="1"/>
          <p:nvPr/>
        </p:nvSpPr>
        <p:spPr>
          <a:xfrm>
            <a:off x="4435100" y="749450"/>
            <a:ext cx="2963700" cy="47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a:latin typeface="Roboto Condensed Light"/>
                <a:ea typeface="Roboto Condensed Light"/>
                <a:cs typeface="Roboto Condensed Light"/>
                <a:sym typeface="Roboto Condensed Light"/>
              </a:rPr>
              <a:t>My name is</a:t>
            </a:r>
            <a:r>
              <a:rPr lang="en" sz="1900" b="1" dirty="0">
                <a:latin typeface="Roboto Condensed"/>
                <a:ea typeface="Roboto Condensed"/>
                <a:cs typeface="Roboto Condensed"/>
                <a:sym typeface="Roboto Condensed"/>
              </a:rPr>
              <a:t> Ms. Usai!</a:t>
            </a:r>
            <a:endParaRPr sz="1900" dirty="0">
              <a:latin typeface="Roboto Light"/>
              <a:ea typeface="Roboto Light"/>
              <a:cs typeface="Roboto Light"/>
              <a:sym typeface="Roboto Light"/>
            </a:endParaRPr>
          </a:p>
        </p:txBody>
      </p:sp>
      <p:pic>
        <p:nvPicPr>
          <p:cNvPr id="85" name="Google Shape;85;p13" descr="Microscope with solid fill"/>
          <p:cNvPicPr preferRelativeResize="0"/>
          <p:nvPr/>
        </p:nvPicPr>
        <p:blipFill>
          <a:blip r:embed="rId9">
            <a:extLst>
              <a:ext uri="{96DAC541-7B7A-43D3-8B79-37D633B846F1}">
                <asvg:svgBlip xmlns:asvg="http://schemas.microsoft.com/office/drawing/2016/SVG/main" r:embed="rId10"/>
              </a:ext>
            </a:extLst>
          </a:blip>
          <a:srcRect/>
          <a:stretch/>
        </p:blipFill>
        <p:spPr>
          <a:xfrm>
            <a:off x="4094679" y="2522536"/>
            <a:ext cx="833952" cy="833952"/>
          </a:xfrm>
          <a:prstGeom prst="rect">
            <a:avLst/>
          </a:prstGeom>
          <a:noFill/>
          <a:ln>
            <a:noFill/>
          </a:ln>
        </p:spPr>
      </p:pic>
      <p:pic>
        <p:nvPicPr>
          <p:cNvPr id="86" name="Google Shape;86;p13" descr="Fingerprint with solid fill"/>
          <p:cNvPicPr preferRelativeResize="0"/>
          <p:nvPr/>
        </p:nvPicPr>
        <p:blipFill>
          <a:blip r:embed="rId11">
            <a:extLst>
              <a:ext uri="{96DAC541-7B7A-43D3-8B79-37D633B846F1}">
                <asvg:svgBlip xmlns:asvg="http://schemas.microsoft.com/office/drawing/2016/SVG/main" r:embed="rId12"/>
              </a:ext>
            </a:extLst>
          </a:blip>
          <a:srcRect/>
          <a:stretch/>
        </p:blipFill>
        <p:spPr>
          <a:xfrm>
            <a:off x="4749903" y="2704702"/>
            <a:ext cx="687924" cy="687924"/>
          </a:xfrm>
          <a:prstGeom prst="rect">
            <a:avLst/>
          </a:prstGeom>
          <a:noFill/>
          <a:ln>
            <a:noFill/>
          </a:ln>
        </p:spPr>
      </p:pic>
      <p:pic>
        <p:nvPicPr>
          <p:cNvPr id="87" name="Google Shape;87;p13" descr="Needle with solid fill"/>
          <p:cNvPicPr preferRelativeResize="0"/>
          <p:nvPr/>
        </p:nvPicPr>
        <p:blipFill>
          <a:blip r:embed="rId13">
            <a:extLst>
              <a:ext uri="{96DAC541-7B7A-43D3-8B79-37D633B846F1}">
                <asvg:svgBlip xmlns:asvg="http://schemas.microsoft.com/office/drawing/2016/SVG/main" r:embed="rId14"/>
              </a:ext>
            </a:extLst>
          </a:blip>
          <a:srcRect/>
          <a:stretch/>
        </p:blipFill>
        <p:spPr>
          <a:xfrm>
            <a:off x="6395382" y="2538301"/>
            <a:ext cx="820482" cy="820482"/>
          </a:xfrm>
          <a:prstGeom prst="rect">
            <a:avLst/>
          </a:prstGeom>
          <a:noFill/>
          <a:ln>
            <a:noFill/>
          </a:ln>
        </p:spPr>
      </p:pic>
      <p:pic>
        <p:nvPicPr>
          <p:cNvPr id="88" name="Google Shape;88;p13" descr="DNA with solid fill"/>
          <p:cNvPicPr preferRelativeResize="0"/>
          <p:nvPr/>
        </p:nvPicPr>
        <p:blipFill>
          <a:blip r:embed="rId15">
            <a:extLst>
              <a:ext uri="{96DAC541-7B7A-43D3-8B79-37D633B846F1}">
                <asvg:svgBlip xmlns:asvg="http://schemas.microsoft.com/office/drawing/2016/SVG/main" r:embed="rId16"/>
              </a:ext>
            </a:extLst>
          </a:blip>
          <a:srcRect/>
          <a:stretch/>
        </p:blipFill>
        <p:spPr>
          <a:xfrm rot="-672025">
            <a:off x="5281185" y="2766167"/>
            <a:ext cx="514540" cy="514540"/>
          </a:xfrm>
          <a:prstGeom prst="rect">
            <a:avLst/>
          </a:prstGeom>
          <a:noFill/>
          <a:ln>
            <a:noFill/>
          </a:ln>
        </p:spPr>
      </p:pic>
      <p:pic>
        <p:nvPicPr>
          <p:cNvPr id="89" name="Google Shape;89;p13"/>
          <p:cNvPicPr preferRelativeResize="0"/>
          <p:nvPr/>
        </p:nvPicPr>
        <p:blipFill>
          <a:blip r:embed="rId17">
            <a:alphaModFix/>
          </a:blip>
          <a:stretch>
            <a:fillRect/>
          </a:stretch>
        </p:blipFill>
        <p:spPr>
          <a:xfrm rot="846253">
            <a:off x="5733513" y="2568223"/>
            <a:ext cx="776424" cy="776449"/>
          </a:xfrm>
          <a:prstGeom prst="rect">
            <a:avLst/>
          </a:prstGeom>
          <a:noFill/>
          <a:ln>
            <a:noFill/>
          </a:ln>
        </p:spPr>
      </p:pic>
      <p:pic>
        <p:nvPicPr>
          <p:cNvPr id="1028" name="Picture 4" descr="hi">
            <a:extLst>
              <a:ext uri="{FF2B5EF4-FFF2-40B4-BE49-F238E27FC236}">
                <a16:creationId xmlns:a16="http://schemas.microsoft.com/office/drawing/2014/main" id="{9E078124-480D-DCFB-CE46-7926C09F3B5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5789" y="116045"/>
            <a:ext cx="1393501" cy="139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86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p:nvPr/>
        </p:nvSpPr>
        <p:spPr>
          <a:xfrm>
            <a:off x="856500" y="1763050"/>
            <a:ext cx="6458400" cy="159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900" b="1">
                <a:solidFill>
                  <a:schemeClr val="dk1"/>
                </a:solidFill>
                <a:latin typeface="Roboto Condensed"/>
                <a:ea typeface="Roboto Condensed"/>
                <a:cs typeface="Roboto Condensed"/>
                <a:sym typeface="Roboto Condensed"/>
              </a:rPr>
              <a:t>RESTROOM </a:t>
            </a:r>
            <a:r>
              <a:rPr lang="en" sz="1900">
                <a:solidFill>
                  <a:schemeClr val="dk1"/>
                </a:solidFill>
                <a:latin typeface="Roboto Condensed"/>
                <a:ea typeface="Roboto Condensed"/>
                <a:cs typeface="Roboto Condensed"/>
                <a:sym typeface="Roboto Condensed"/>
              </a:rPr>
              <a:t>POLICY</a:t>
            </a:r>
            <a:r>
              <a:rPr lang="en" sz="2100" b="1">
                <a:solidFill>
                  <a:schemeClr val="dk1"/>
                </a:solidFill>
                <a:latin typeface="Roboto Condensed"/>
                <a:ea typeface="Roboto Condensed"/>
                <a:cs typeface="Roboto Condensed"/>
                <a:sym typeface="Roboto Condensed"/>
              </a:rPr>
              <a:t> :</a:t>
            </a:r>
            <a:endParaRPr sz="2100" b="1">
              <a:solidFill>
                <a:schemeClr val="dk1"/>
              </a:solidFill>
              <a:latin typeface="Roboto Condensed"/>
              <a:ea typeface="Roboto Condensed"/>
              <a:cs typeface="Roboto Condensed"/>
              <a:sym typeface="Roboto Condensed"/>
            </a:endParaRPr>
          </a:p>
          <a:p>
            <a:pPr marL="0" lvl="0" indent="0" algn="r" rtl="0">
              <a:spcBef>
                <a:spcPts val="0"/>
              </a:spcBef>
              <a:spcAft>
                <a:spcPts val="0"/>
              </a:spcAft>
              <a:buNone/>
            </a:pPr>
            <a:r>
              <a:rPr lang="en" sz="1200">
                <a:solidFill>
                  <a:schemeClr val="dk1"/>
                </a:solidFill>
                <a:latin typeface="Roboto Light"/>
                <a:ea typeface="Roboto Light"/>
                <a:cs typeface="Roboto Light"/>
                <a:sym typeface="Roboto Light"/>
              </a:rPr>
              <a:t>No passes will be issued during the first and last 10 minutes of class, or during direct instruction time (during work time is okay).. Passes are for emergencies only and should not replace utilizing the time between classes for a restroom.</a:t>
            </a:r>
            <a:endParaRPr sz="1600">
              <a:solidFill>
                <a:schemeClr val="dk1"/>
              </a:solidFill>
            </a:endParaRPr>
          </a:p>
        </p:txBody>
      </p:sp>
      <p:sp>
        <p:nvSpPr>
          <p:cNvPr id="96" name="Google Shape;96;p14"/>
          <p:cNvSpPr txBox="1"/>
          <p:nvPr/>
        </p:nvSpPr>
        <p:spPr>
          <a:xfrm>
            <a:off x="1322475" y="224100"/>
            <a:ext cx="6254100" cy="15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solidFill>
                  <a:schemeClr val="dk1"/>
                </a:solidFill>
                <a:latin typeface="Roboto Condensed"/>
                <a:ea typeface="Roboto Condensed"/>
                <a:cs typeface="Roboto Condensed"/>
                <a:sym typeface="Roboto Condensed"/>
              </a:rPr>
              <a:t>TECH</a:t>
            </a:r>
            <a:r>
              <a:rPr lang="en" sz="2100" b="1" dirty="0">
                <a:solidFill>
                  <a:schemeClr val="dk1"/>
                </a:solidFill>
                <a:latin typeface="Roboto Condensed"/>
                <a:ea typeface="Roboto Condensed"/>
                <a:cs typeface="Roboto Condensed"/>
                <a:sym typeface="Roboto Condensed"/>
              </a:rPr>
              <a:t> </a:t>
            </a:r>
            <a:r>
              <a:rPr lang="en" sz="1900" dirty="0">
                <a:solidFill>
                  <a:schemeClr val="dk1"/>
                </a:solidFill>
                <a:latin typeface="Roboto Condensed"/>
                <a:ea typeface="Roboto Condensed"/>
                <a:cs typeface="Roboto Condensed"/>
                <a:sym typeface="Roboto Condensed"/>
              </a:rPr>
              <a:t>POLICY</a:t>
            </a:r>
            <a:r>
              <a:rPr lang="en" sz="2100" b="1" dirty="0">
                <a:solidFill>
                  <a:schemeClr val="dk1"/>
                </a:solidFill>
                <a:latin typeface="Roboto Condensed"/>
                <a:ea typeface="Roboto Condensed"/>
                <a:cs typeface="Roboto Condensed"/>
                <a:sym typeface="Roboto Condensed"/>
              </a:rPr>
              <a:t> :</a:t>
            </a:r>
            <a:endParaRPr sz="2100" b="1" dirty="0">
              <a:solidFill>
                <a:schemeClr val="dk1"/>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Roboto Light"/>
                <a:ea typeface="Roboto Light"/>
                <a:cs typeface="Roboto Light"/>
                <a:sym typeface="Roboto Light"/>
              </a:rPr>
              <a:t>All phones, headphones, and ipads must remain in your backpack </a:t>
            </a:r>
            <a:r>
              <a:rPr lang="en" sz="1200" b="1" dirty="0">
                <a:solidFill>
                  <a:schemeClr val="dk1"/>
                </a:solidFill>
                <a:latin typeface="Roboto"/>
                <a:ea typeface="Roboto"/>
                <a:cs typeface="Roboto"/>
                <a:sym typeface="Roboto"/>
              </a:rPr>
              <a:t>or</a:t>
            </a:r>
            <a:r>
              <a:rPr lang="en" sz="1200" dirty="0">
                <a:solidFill>
                  <a:schemeClr val="dk1"/>
                </a:solidFill>
                <a:latin typeface="Roboto Light"/>
                <a:ea typeface="Roboto Light"/>
                <a:cs typeface="Roboto Light"/>
                <a:sym typeface="Roboto Light"/>
              </a:rPr>
              <a:t> on your teacher’s desk unless you are given permission to have them out. If you have been given permission to use tech during class it is </a:t>
            </a:r>
            <a:r>
              <a:rPr lang="en" sz="1200" b="1" dirty="0">
                <a:solidFill>
                  <a:schemeClr val="dk1"/>
                </a:solidFill>
                <a:latin typeface="Roboto Light"/>
                <a:ea typeface="Roboto Light"/>
                <a:cs typeface="Roboto Light"/>
                <a:sym typeface="Roboto Light"/>
              </a:rPr>
              <a:t>NOT</a:t>
            </a:r>
            <a:r>
              <a:rPr lang="en" sz="1200" dirty="0">
                <a:solidFill>
                  <a:schemeClr val="dk1"/>
                </a:solidFill>
                <a:latin typeface="Roboto Light"/>
                <a:ea typeface="Roboto Light"/>
                <a:cs typeface="Roboto Light"/>
                <a:sym typeface="Roboto Light"/>
              </a:rPr>
              <a:t> to text, call, or engage in social media. Should you have a situation were you need to answer the phone for a parent, you may make a request and take your call in the hallway.  Should you break this policy your tech privilege will be revoked permanently. </a:t>
            </a:r>
            <a:endParaRPr sz="1200" dirty="0">
              <a:solidFill>
                <a:schemeClr val="dk1"/>
              </a:solidFill>
              <a:latin typeface="Roboto Light"/>
              <a:ea typeface="Roboto Light"/>
              <a:cs typeface="Roboto Light"/>
              <a:sym typeface="Roboto Light"/>
            </a:endParaRPr>
          </a:p>
        </p:txBody>
      </p:sp>
      <p:sp>
        <p:nvSpPr>
          <p:cNvPr id="97" name="Google Shape;97;p14"/>
          <p:cNvSpPr txBox="1"/>
          <p:nvPr/>
        </p:nvSpPr>
        <p:spPr>
          <a:xfrm>
            <a:off x="713025" y="6140900"/>
            <a:ext cx="6544200" cy="241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b="1" dirty="0">
                <a:latin typeface="Amatic SC"/>
                <a:ea typeface="Amatic SC"/>
                <a:cs typeface="Amatic SC"/>
                <a:sym typeface="Amatic SC"/>
              </a:rPr>
              <a:t>ABSENT?</a:t>
            </a:r>
            <a:endParaRPr sz="2900" b="1" dirty="0">
              <a:latin typeface="Amatic SC"/>
              <a:ea typeface="Amatic SC"/>
              <a:cs typeface="Amatic SC"/>
              <a:sym typeface="Amatic SC"/>
            </a:endParaRPr>
          </a:p>
          <a:p>
            <a:pPr marL="0" lvl="0" indent="0" algn="ctr" rtl="0">
              <a:spcBef>
                <a:spcPts val="0"/>
              </a:spcBef>
              <a:spcAft>
                <a:spcPts val="0"/>
              </a:spcAft>
              <a:buNone/>
            </a:pPr>
            <a:r>
              <a:rPr lang="en" sz="1200" dirty="0">
                <a:latin typeface="Roboto Light"/>
                <a:ea typeface="Roboto Light"/>
                <a:cs typeface="Roboto Light"/>
                <a:sym typeface="Roboto Light"/>
              </a:rPr>
              <a:t>If you are absent you will have the opportunity to make up the work that you missed. You will have the amount of days you missed to make up your work.. </a:t>
            </a:r>
            <a:endParaRPr sz="1200" dirty="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sz="1200" dirty="0">
              <a:latin typeface="Roboto Light"/>
              <a:ea typeface="Roboto Light"/>
              <a:cs typeface="Roboto Light"/>
              <a:sym typeface="Roboto Light"/>
            </a:endParaRPr>
          </a:p>
          <a:p>
            <a:pPr marL="0" lvl="0" indent="0" algn="ctr" rtl="0">
              <a:spcBef>
                <a:spcPts val="0"/>
              </a:spcBef>
              <a:spcAft>
                <a:spcPts val="0"/>
              </a:spcAft>
              <a:buNone/>
            </a:pPr>
            <a:r>
              <a:rPr lang="en" sz="2900" b="1" dirty="0">
                <a:latin typeface="Amatic SC"/>
                <a:ea typeface="Amatic SC"/>
                <a:cs typeface="Amatic SC"/>
                <a:sym typeface="Amatic SC"/>
              </a:rPr>
              <a:t>Make Up WORK</a:t>
            </a:r>
            <a:endParaRPr sz="2900" b="1" dirty="0">
              <a:latin typeface="Amatic SC"/>
              <a:ea typeface="Amatic SC"/>
              <a:cs typeface="Amatic SC"/>
              <a:sym typeface="Amatic SC"/>
            </a:endParaRPr>
          </a:p>
          <a:p>
            <a:pPr marL="0" lvl="0" indent="0" algn="ctr" rtl="0">
              <a:spcBef>
                <a:spcPts val="0"/>
              </a:spcBef>
              <a:spcAft>
                <a:spcPts val="0"/>
              </a:spcAft>
              <a:buNone/>
            </a:pPr>
            <a:r>
              <a:rPr lang="en" sz="1200" dirty="0">
                <a:latin typeface="Roboto Light"/>
                <a:ea typeface="Roboto Light"/>
                <a:cs typeface="Roboto Light"/>
                <a:sym typeface="Roboto Light"/>
              </a:rPr>
              <a:t>Make up work can be completed in free class time, at home, or you may access my help after school by appointment. If you need to attend the HUB to make up your work you will need to receive permission from me and a pass.</a:t>
            </a:r>
            <a:endParaRPr sz="2900" b="1" dirty="0">
              <a:latin typeface="Amatic SC"/>
              <a:ea typeface="Amatic SC"/>
              <a:cs typeface="Amatic SC"/>
              <a:sym typeface="Amatic SC"/>
            </a:endParaRPr>
          </a:p>
        </p:txBody>
      </p:sp>
      <p:pic>
        <p:nvPicPr>
          <p:cNvPr id="98" name="Google Shape;98;p14"/>
          <p:cNvPicPr preferRelativeResize="0"/>
          <p:nvPr/>
        </p:nvPicPr>
        <p:blipFill>
          <a:blip r:embed="rId3">
            <a:alphaModFix/>
          </a:blip>
          <a:stretch>
            <a:fillRect/>
          </a:stretch>
        </p:blipFill>
        <p:spPr>
          <a:xfrm>
            <a:off x="1499563" y="3236648"/>
            <a:ext cx="1468949" cy="875049"/>
          </a:xfrm>
          <a:prstGeom prst="rect">
            <a:avLst/>
          </a:prstGeom>
          <a:noFill/>
          <a:ln>
            <a:noFill/>
          </a:ln>
        </p:spPr>
      </p:pic>
      <p:sp>
        <p:nvSpPr>
          <p:cNvPr id="99" name="Google Shape;99;p14"/>
          <p:cNvSpPr/>
          <p:nvPr/>
        </p:nvSpPr>
        <p:spPr>
          <a:xfrm rot="5400000">
            <a:off x="4857825" y="2205525"/>
            <a:ext cx="365400" cy="3188700"/>
          </a:xfrm>
          <a:prstGeom prst="rect">
            <a:avLst/>
          </a:prstGeom>
          <a:solidFill>
            <a:srgbClr val="434343"/>
          </a:solidFill>
          <a:ln>
            <a:noFill/>
          </a:ln>
        </p:spPr>
        <p:txBody>
          <a:bodyPr spcFirstLastPara="1" wrap="square" lIns="102600" tIns="51275" rIns="102600" bIns="51275"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100" name="Google Shape;100;p14"/>
          <p:cNvSpPr/>
          <p:nvPr/>
        </p:nvSpPr>
        <p:spPr>
          <a:xfrm rot="-5400000">
            <a:off x="3751864" y="4042356"/>
            <a:ext cx="366600" cy="945600"/>
          </a:xfrm>
          <a:prstGeom prst="rect">
            <a:avLst/>
          </a:prstGeom>
          <a:solidFill>
            <a:srgbClr val="D9D9D9"/>
          </a:solidFill>
          <a:ln>
            <a:noFill/>
          </a:ln>
        </p:spPr>
        <p:txBody>
          <a:bodyPr spcFirstLastPara="1" wrap="square" lIns="102600" tIns="51275" rIns="102600" bIns="51275"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102" name="Google Shape;102;p14"/>
          <p:cNvSpPr txBox="1"/>
          <p:nvPr/>
        </p:nvSpPr>
        <p:spPr>
          <a:xfrm>
            <a:off x="6654325" y="3566950"/>
            <a:ext cx="760200" cy="3654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2000" b="1" i="1" dirty="0">
                <a:latin typeface="Century Schoolbook"/>
                <a:ea typeface="Century Schoolbook"/>
                <a:cs typeface="Century Schoolbook"/>
                <a:sym typeface="Century Schoolbook"/>
              </a:rPr>
              <a:t>8</a:t>
            </a:r>
            <a:r>
              <a:rPr lang="en" sz="2000" b="1" i="1" dirty="0">
                <a:solidFill>
                  <a:srgbClr val="000000"/>
                </a:solidFill>
                <a:latin typeface="Century Schoolbook"/>
                <a:ea typeface="Century Schoolbook"/>
                <a:cs typeface="Century Schoolbook"/>
                <a:sym typeface="Century Schoolbook"/>
              </a:rPr>
              <a:t>0%</a:t>
            </a:r>
            <a:endParaRPr sz="1600" dirty="0"/>
          </a:p>
        </p:txBody>
      </p:sp>
      <p:sp>
        <p:nvSpPr>
          <p:cNvPr id="103" name="Google Shape;103;p14"/>
          <p:cNvSpPr txBox="1"/>
          <p:nvPr/>
        </p:nvSpPr>
        <p:spPr>
          <a:xfrm>
            <a:off x="4503664" y="4284702"/>
            <a:ext cx="760200" cy="2874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2000" b="1" i="1" dirty="0">
                <a:solidFill>
                  <a:srgbClr val="000000"/>
                </a:solidFill>
                <a:latin typeface="Century Schoolbook"/>
                <a:ea typeface="Century Schoolbook"/>
                <a:cs typeface="Century Schoolbook"/>
                <a:sym typeface="Century Schoolbook"/>
              </a:rPr>
              <a:t>20%</a:t>
            </a:r>
            <a:endParaRPr sz="1600" dirty="0"/>
          </a:p>
        </p:txBody>
      </p:sp>
      <p:sp>
        <p:nvSpPr>
          <p:cNvPr id="105" name="Google Shape;105;p14"/>
          <p:cNvSpPr txBox="1"/>
          <p:nvPr/>
        </p:nvSpPr>
        <p:spPr>
          <a:xfrm>
            <a:off x="3454211" y="3983342"/>
            <a:ext cx="3463500" cy="2037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1200" dirty="0">
                <a:solidFill>
                  <a:srgbClr val="000000"/>
                </a:solidFill>
                <a:latin typeface="Roboto Condensed Light"/>
                <a:ea typeface="Roboto Condensed Light"/>
                <a:cs typeface="Roboto Condensed Light"/>
                <a:sym typeface="Roboto Condensed Light"/>
              </a:rPr>
              <a:t>Major Grades: </a:t>
            </a:r>
            <a:r>
              <a:rPr lang="en" sz="1200" dirty="0">
                <a:latin typeface="Roboto Condensed Light"/>
                <a:ea typeface="Roboto Condensed Light"/>
                <a:cs typeface="Roboto Condensed Light"/>
                <a:sym typeface="Roboto Condensed Light"/>
              </a:rPr>
              <a:t>Daily work INB, Projects, Labs</a:t>
            </a:r>
            <a:endParaRPr sz="1600" dirty="0">
              <a:latin typeface="Roboto Condensed Light"/>
              <a:ea typeface="Roboto Condensed Light"/>
              <a:cs typeface="Roboto Condensed Light"/>
              <a:sym typeface="Roboto Condensed Light"/>
            </a:endParaRPr>
          </a:p>
        </p:txBody>
      </p:sp>
      <p:sp>
        <p:nvSpPr>
          <p:cNvPr id="106" name="Google Shape;106;p14"/>
          <p:cNvSpPr txBox="1"/>
          <p:nvPr/>
        </p:nvSpPr>
        <p:spPr>
          <a:xfrm>
            <a:off x="3462364" y="4661952"/>
            <a:ext cx="3417600" cy="2037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1200" dirty="0">
                <a:latin typeface="Roboto Condensed Light"/>
                <a:ea typeface="Roboto Condensed Light"/>
                <a:cs typeface="Roboto Condensed Light"/>
                <a:sym typeface="Roboto Condensed Light"/>
              </a:rPr>
              <a:t>Non-Major Grades: Quizzes, Homework</a:t>
            </a:r>
            <a:endParaRPr sz="1600" dirty="0">
              <a:latin typeface="Roboto Condensed Light"/>
              <a:ea typeface="Roboto Condensed Light"/>
              <a:cs typeface="Roboto Condensed Light"/>
              <a:sym typeface="Roboto Condensed Light"/>
            </a:endParaRPr>
          </a:p>
        </p:txBody>
      </p:sp>
      <p:cxnSp>
        <p:nvCxnSpPr>
          <p:cNvPr id="108" name="Google Shape;108;p14"/>
          <p:cNvCxnSpPr/>
          <p:nvPr/>
        </p:nvCxnSpPr>
        <p:spPr>
          <a:xfrm>
            <a:off x="3446050" y="3538594"/>
            <a:ext cx="0" cy="2262900"/>
          </a:xfrm>
          <a:prstGeom prst="straightConnector1">
            <a:avLst/>
          </a:prstGeom>
          <a:noFill/>
          <a:ln w="47625" cap="flat" cmpd="sng">
            <a:solidFill>
              <a:srgbClr val="000000"/>
            </a:solidFill>
            <a:prstDash val="solid"/>
            <a:miter lim="800000"/>
            <a:headEnd type="none" w="sm" len="sm"/>
            <a:tailEnd type="none" w="sm" len="sm"/>
          </a:ln>
        </p:spPr>
      </p:cxnSp>
      <p:pic>
        <p:nvPicPr>
          <p:cNvPr id="109" name="Google Shape;109;p14"/>
          <p:cNvPicPr preferRelativeResize="0"/>
          <p:nvPr/>
        </p:nvPicPr>
        <p:blipFill>
          <a:blip r:embed="rId4">
            <a:alphaModFix/>
          </a:blip>
          <a:stretch>
            <a:fillRect/>
          </a:stretch>
        </p:blipFill>
        <p:spPr>
          <a:xfrm rot="-8949476" flipH="1">
            <a:off x="5718720" y="5255423"/>
            <a:ext cx="1130755" cy="1130755"/>
          </a:xfrm>
          <a:prstGeom prst="rect">
            <a:avLst/>
          </a:prstGeom>
          <a:noFill/>
          <a:ln>
            <a:noFill/>
          </a:ln>
        </p:spPr>
      </p:pic>
      <p:pic>
        <p:nvPicPr>
          <p:cNvPr id="110" name="Google Shape;110;p14" descr="No Phones with solid fill"/>
          <p:cNvPicPr preferRelativeResize="0"/>
          <p:nvPr/>
        </p:nvPicPr>
        <p:blipFill>
          <a:blip r:embed="rId5">
            <a:extLst>
              <a:ext uri="{96DAC541-7B7A-43D3-8B79-37D633B846F1}">
                <asvg:svgBlip xmlns:asvg="http://schemas.microsoft.com/office/drawing/2016/SVG/main" r:embed="rId6"/>
              </a:ext>
            </a:extLst>
          </a:blip>
          <a:srcRect l="3705" r="3705"/>
          <a:stretch/>
        </p:blipFill>
        <p:spPr>
          <a:xfrm>
            <a:off x="127725" y="404526"/>
            <a:ext cx="1143875" cy="1235425"/>
          </a:xfrm>
          <a:prstGeom prst="rect">
            <a:avLst/>
          </a:prstGeom>
          <a:noFill/>
          <a:ln>
            <a:noFill/>
          </a:ln>
        </p:spPr>
      </p:pic>
      <p:sp>
        <p:nvSpPr>
          <p:cNvPr id="111" name="Google Shape;111;p14"/>
          <p:cNvSpPr txBox="1"/>
          <p:nvPr/>
        </p:nvSpPr>
        <p:spPr>
          <a:xfrm>
            <a:off x="4064788" y="8884050"/>
            <a:ext cx="3253800" cy="7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Roboto Condensed"/>
                <a:ea typeface="Roboto Condensed"/>
                <a:cs typeface="Roboto Condensed"/>
                <a:sym typeface="Roboto Condensed"/>
              </a:rPr>
              <a:t>First Tardy:</a:t>
            </a:r>
            <a:r>
              <a:rPr lang="en">
                <a:solidFill>
                  <a:schemeClr val="dk1"/>
                </a:solidFill>
                <a:latin typeface="Roboto Condensed"/>
                <a:ea typeface="Roboto Condensed"/>
                <a:cs typeface="Roboto Condensed"/>
                <a:sym typeface="Roboto Condensed"/>
              </a:rPr>
              <a:t> Logged in Powerschool</a:t>
            </a:r>
            <a:endParaRPr>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r>
              <a:rPr lang="en" b="1">
                <a:solidFill>
                  <a:schemeClr val="dk1"/>
                </a:solidFill>
                <a:latin typeface="Roboto Condensed"/>
                <a:ea typeface="Roboto Condensed"/>
                <a:cs typeface="Roboto Condensed"/>
                <a:sym typeface="Roboto Condensed"/>
              </a:rPr>
              <a:t>Second Tardy: </a:t>
            </a:r>
            <a:r>
              <a:rPr lang="en">
                <a:solidFill>
                  <a:schemeClr val="dk1"/>
                </a:solidFill>
                <a:latin typeface="Roboto Condensed"/>
                <a:ea typeface="Roboto Condensed"/>
                <a:cs typeface="Roboto Condensed"/>
                <a:sym typeface="Roboto Condensed"/>
              </a:rPr>
              <a:t>Call Home</a:t>
            </a:r>
            <a:endParaRPr>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r>
              <a:rPr lang="en" b="1">
                <a:solidFill>
                  <a:schemeClr val="dk1"/>
                </a:solidFill>
                <a:latin typeface="Roboto Condensed"/>
                <a:ea typeface="Roboto Condensed"/>
                <a:cs typeface="Roboto Condensed"/>
                <a:sym typeface="Roboto Condensed"/>
              </a:rPr>
              <a:t>Third Tardy:</a:t>
            </a:r>
            <a:r>
              <a:rPr lang="en">
                <a:solidFill>
                  <a:schemeClr val="dk1"/>
                </a:solidFill>
                <a:latin typeface="Roboto Condensed"/>
                <a:ea typeface="Roboto Condensed"/>
                <a:cs typeface="Roboto Condensed"/>
                <a:sym typeface="Roboto Condensed"/>
              </a:rPr>
              <a:t> Referral</a:t>
            </a:r>
            <a:endParaRPr>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r>
              <a:rPr lang="en" b="1">
                <a:solidFill>
                  <a:schemeClr val="dk1"/>
                </a:solidFill>
                <a:latin typeface="Roboto Condensed"/>
                <a:ea typeface="Roboto Condensed"/>
                <a:cs typeface="Roboto Condensed"/>
                <a:sym typeface="Roboto Condensed"/>
              </a:rPr>
              <a:t>All future tardies:</a:t>
            </a:r>
            <a:r>
              <a:rPr lang="en">
                <a:solidFill>
                  <a:schemeClr val="dk1"/>
                </a:solidFill>
                <a:latin typeface="Roboto Condensed"/>
                <a:ea typeface="Roboto Condensed"/>
                <a:cs typeface="Roboto Condensed"/>
                <a:sym typeface="Roboto Condensed"/>
              </a:rPr>
              <a:t> Referral</a:t>
            </a:r>
            <a:endParaRPr>
              <a:solidFill>
                <a:schemeClr val="dk1"/>
              </a:solidFill>
              <a:latin typeface="Roboto Condensed"/>
              <a:ea typeface="Roboto Condensed"/>
              <a:cs typeface="Roboto Condensed"/>
              <a:sym typeface="Roboto Condensed"/>
            </a:endParaRPr>
          </a:p>
        </p:txBody>
      </p:sp>
      <p:sp>
        <p:nvSpPr>
          <p:cNvPr id="112" name="Google Shape;112;p14"/>
          <p:cNvSpPr/>
          <p:nvPr/>
        </p:nvSpPr>
        <p:spPr>
          <a:xfrm>
            <a:off x="713013" y="8897400"/>
            <a:ext cx="2755800" cy="773100"/>
          </a:xfrm>
          <a:prstGeom prst="wedgeRoundRectCallout">
            <a:avLst>
              <a:gd name="adj1" fmla="val 69130"/>
              <a:gd name="adj2" fmla="val 29169"/>
              <a:gd name="adj3" fmla="val 0"/>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2900" b="1">
                <a:latin typeface="Amatic SC"/>
                <a:ea typeface="Amatic SC"/>
                <a:cs typeface="Amatic SC"/>
                <a:sym typeface="Amatic SC"/>
              </a:rPr>
              <a:t>Tardy Policy</a:t>
            </a:r>
            <a:endParaRPr/>
          </a:p>
        </p:txBody>
      </p:sp>
      <p:sp>
        <p:nvSpPr>
          <p:cNvPr id="113" name="Google Shape;113;p14"/>
          <p:cNvSpPr txBox="1"/>
          <p:nvPr/>
        </p:nvSpPr>
        <p:spPr>
          <a:xfrm>
            <a:off x="713013" y="3868300"/>
            <a:ext cx="2755800" cy="1831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latin typeface="Roboto Condensed"/>
                <a:ea typeface="Roboto Condensed"/>
                <a:cs typeface="Roboto Condensed"/>
                <a:sym typeface="Roboto Condensed"/>
              </a:rPr>
              <a:t>In this course your grades are broken up into 2 categories </a:t>
            </a:r>
            <a:endParaRPr dirty="0">
              <a:latin typeface="Roboto Condensed"/>
              <a:ea typeface="Roboto Condensed"/>
              <a:cs typeface="Roboto Condensed"/>
              <a:sym typeface="Roboto Condensed"/>
            </a:endParaRPr>
          </a:p>
          <a:p>
            <a:pPr marL="0" lvl="0" indent="0" algn="r" rtl="0">
              <a:spcBef>
                <a:spcPts val="0"/>
              </a:spcBef>
              <a:spcAft>
                <a:spcPts val="0"/>
              </a:spcAft>
              <a:buNone/>
            </a:pPr>
            <a:r>
              <a:rPr lang="en" dirty="0">
                <a:latin typeface="Roboto Condensed"/>
                <a:ea typeface="Roboto Condensed"/>
                <a:cs typeface="Roboto Condensed"/>
                <a:sym typeface="Roboto Condensed"/>
              </a:rPr>
              <a:t>( Major and Non-Major). These categories are weighted differently. This means that daily work in you INB, labs, and projects will affect your overall average more than a homework or quiz grade.</a:t>
            </a:r>
            <a:endParaRPr dirty="0">
              <a:latin typeface="Roboto Condensed"/>
              <a:ea typeface="Roboto Condensed"/>
              <a:cs typeface="Roboto Condensed"/>
              <a:sym typeface="Roboto Condensed"/>
            </a:endParaRPr>
          </a:p>
        </p:txBody>
      </p:sp>
      <p:pic>
        <p:nvPicPr>
          <p:cNvPr id="4098" name="Picture 2" descr="Bitmoji Image">
            <a:extLst>
              <a:ext uri="{FF2B5EF4-FFF2-40B4-BE49-F238E27FC236}">
                <a16:creationId xmlns:a16="http://schemas.microsoft.com/office/drawing/2014/main" id="{2AFCDDDB-4C10-D791-796F-A007753DE0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9504" y="4146495"/>
            <a:ext cx="1220920" cy="122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54627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1198</Words>
  <Application>Microsoft Office PowerPoint</Application>
  <PresentationFormat>Custom</PresentationFormat>
  <Paragraphs>119</Paragraphs>
  <Slides>6</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Roboto</vt:lpstr>
      <vt:lpstr>Avenir Next LT Pro Light</vt:lpstr>
      <vt:lpstr>Arial Rounded MT Bold</vt:lpstr>
      <vt:lpstr>Arial</vt:lpstr>
      <vt:lpstr>Roboto Condensed</vt:lpstr>
      <vt:lpstr>Roboto Light</vt:lpstr>
      <vt:lpstr>Beth Ellen</vt:lpstr>
      <vt:lpstr>Amatic SC</vt:lpstr>
      <vt:lpstr>Century Schoolbook</vt:lpstr>
      <vt:lpstr>Roboto Condensed Light</vt:lpstr>
      <vt:lpstr>Calibri</vt:lpstr>
      <vt:lpstr>Simple Light</vt:lpstr>
      <vt:lpstr>Welcome Back!</vt:lpstr>
      <vt:lpstr>Contact Information for Ms. Usai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Natasha Usai</cp:lastModifiedBy>
  <cp:revision>2</cp:revision>
  <dcterms:modified xsi:type="dcterms:W3CDTF">2022-08-26T19:19:16Z</dcterms:modified>
</cp:coreProperties>
</file>